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782836"/>
            <a:ext cx="7468553" cy="2816066"/>
          </a:xfrm>
          <a:prstGeom prst="rect">
            <a:avLst/>
          </a:prstGeom>
          <a:noFill/>
          <a:ln/>
        </p:spPr>
        <p:txBody>
          <a:bodyPr wrap="square" rtlCol="0" anchor="t"/>
          <a:lstStyle/>
          <a:p>
            <a:pPr indent="0" marL="0">
              <a:lnSpc>
                <a:spcPts val="5544"/>
              </a:lnSpc>
              <a:buNone/>
            </a:pPr>
            <a:r>
              <a:rPr lang="en-US" sz="4435" dirty="0">
                <a:solidFill>
                  <a:srgbClr val="FFFFFF"/>
                </a:solidFill>
                <a:latin typeface="Unbounded" pitchFamily="34" charset="0"/>
                <a:ea typeface="Unbounded" pitchFamily="34" charset="-122"/>
                <a:cs typeface="Unbounded" pitchFamily="34" charset="-120"/>
              </a:rPr>
              <a:t>MineCheckers: </a:t>
            </a:r>
            <a:pPr indent="0" marL="0">
              <a:lnSpc>
                <a:spcPts val="5544"/>
              </a:lnSpc>
              <a:buNone/>
            </a:pPr>
            <a:r>
              <a:rPr lang="en-US" sz="4435" dirty="0">
                <a:solidFill>
                  <a:srgbClr val="FFFFFF"/>
                </a:solidFill>
                <a:latin typeface="Unbounded" pitchFamily="34" charset="0"/>
                <a:ea typeface="Unbounded" pitchFamily="34" charset="-122"/>
                <a:cs typeface="Unbounded" pitchFamily="34" charset="-120"/>
              </a:rPr>
              <a:t>
</a:t>
            </a:r>
            <a:pPr indent="0" marL="0">
              <a:lnSpc>
                <a:spcPts val="5544"/>
              </a:lnSpc>
              <a:buNone/>
            </a:pPr>
            <a:r>
              <a:rPr lang="en-US" sz="4435" dirty="0">
                <a:solidFill>
                  <a:srgbClr val="FFFFFF"/>
                </a:solidFill>
                <a:latin typeface="Unbounded" pitchFamily="34" charset="0"/>
                <a:ea typeface="Unbounded" pitchFamily="34" charset="-122"/>
                <a:cs typeface="Unbounded" pitchFamily="34" charset="-120"/>
              </a:rPr>
              <a:t>A Strategic Fusion of Checkers and Minesweeper</a:t>
            </a:r>
            <a:endParaRPr lang="en-US" sz="4435" dirty="0"/>
          </a:p>
        </p:txBody>
      </p:sp>
      <p:sp>
        <p:nvSpPr>
          <p:cNvPr id="6" name="Text 2"/>
          <p:cNvSpPr/>
          <p:nvPr/>
        </p:nvSpPr>
        <p:spPr>
          <a:xfrm>
            <a:off x="6324124" y="3957876"/>
            <a:ext cx="7468553" cy="1149072"/>
          </a:xfrm>
          <a:prstGeom prst="rect">
            <a:avLst/>
          </a:prstGeom>
          <a:noFill/>
          <a:ln/>
        </p:spPr>
        <p:txBody>
          <a:bodyPr wrap="squar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Welcome to TheMineCheckers, an innovative game that combines the strategic depth of checkers with the thrilling unpredictability of minesweeper. </a:t>
            </a:r>
            <a:endParaRPr lang="en-US" sz="1885" dirty="0"/>
          </a:p>
        </p:txBody>
      </p:sp>
      <p:sp>
        <p:nvSpPr>
          <p:cNvPr id="7" name="Text 3"/>
          <p:cNvSpPr/>
          <p:nvPr/>
        </p:nvSpPr>
        <p:spPr>
          <a:xfrm>
            <a:off x="6324124" y="5376148"/>
            <a:ext cx="7468553" cy="383024"/>
          </a:xfrm>
          <a:prstGeom prst="rect">
            <a:avLst/>
          </a:prstGeom>
          <a:noFill/>
          <a:ln/>
        </p:spPr>
        <p:txBody>
          <a:bodyPr wrap="non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 Yuval Zindani - 316391424</a:t>
            </a:r>
            <a:endParaRPr lang="en-US" sz="1885" dirty="0"/>
          </a:p>
        </p:txBody>
      </p:sp>
      <p:sp>
        <p:nvSpPr>
          <p:cNvPr id="8" name="Text 4"/>
          <p:cNvSpPr/>
          <p:nvPr/>
        </p:nvSpPr>
        <p:spPr>
          <a:xfrm>
            <a:off x="6324124" y="6028373"/>
            <a:ext cx="7468553" cy="383024"/>
          </a:xfrm>
          <a:prstGeom prst="rect">
            <a:avLst/>
          </a:prstGeom>
          <a:noFill/>
          <a:ln/>
        </p:spPr>
        <p:txBody>
          <a:bodyPr wrap="non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Matan Dekel - 316592815</a:t>
            </a:r>
            <a:endParaRPr lang="en-US" sz="1885" dirty="0"/>
          </a:p>
        </p:txBody>
      </p:sp>
      <p:sp>
        <p:nvSpPr>
          <p:cNvPr id="9" name="Text 5"/>
          <p:cNvSpPr/>
          <p:nvPr/>
        </p:nvSpPr>
        <p:spPr>
          <a:xfrm>
            <a:off x="6324124" y="6680597"/>
            <a:ext cx="7468553" cy="766048"/>
          </a:xfrm>
          <a:prstGeom prst="rect">
            <a:avLst/>
          </a:prstGeom>
          <a:noFill/>
          <a:ln/>
        </p:spPr>
        <p:txBody>
          <a:bodyPr wrap="squar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Shahar Ben Laiche - 318474277</a:t>
            </a:r>
            <a:pPr indent="0" marL="0">
              <a:lnSpc>
                <a:spcPts val="3016"/>
              </a:lnSpc>
              <a:buNone/>
            </a:pPr>
            <a:r>
              <a:rPr lang="en-US" sz="1885" dirty="0">
                <a:solidFill>
                  <a:srgbClr val="CAD6DE"/>
                </a:solidFill>
                <a:latin typeface="Cabin" pitchFamily="34" charset="0"/>
                <a:ea typeface="Cabin" pitchFamily="34" charset="-122"/>
                <a:cs typeface="Cabin" pitchFamily="34" charset="-120"/>
              </a:rPr>
              <a:t>
</a:t>
            </a:r>
            <a:endParaRPr lang="en-US" sz="1885"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206984"/>
          </a:xfrm>
          <a:prstGeom prst="rect">
            <a:avLst/>
          </a:prstGeom>
          <a:solidFill>
            <a:srgbClr val="112836"/>
          </a:solidFill>
          <a:ln/>
        </p:spPr>
      </p:sp>
      <p:sp>
        <p:nvSpPr>
          <p:cNvPr id="4" name="Text 1"/>
          <p:cNvSpPr/>
          <p:nvPr/>
        </p:nvSpPr>
        <p:spPr>
          <a:xfrm>
            <a:off x="2100977" y="460772"/>
            <a:ext cx="3942636" cy="492681"/>
          </a:xfrm>
          <a:prstGeom prst="rect">
            <a:avLst/>
          </a:prstGeom>
          <a:noFill/>
          <a:ln/>
        </p:spPr>
        <p:txBody>
          <a:bodyPr wrap="none" rtlCol="0" anchor="t"/>
          <a:lstStyle/>
          <a:p>
            <a:pPr indent="0" marL="0">
              <a:lnSpc>
                <a:spcPts val="3881"/>
              </a:lnSpc>
              <a:buNone/>
            </a:pPr>
            <a:r>
              <a:rPr lang="en-US" sz="3105" dirty="0">
                <a:solidFill>
                  <a:srgbClr val="FFFFFF"/>
                </a:solidFill>
                <a:latin typeface="Unbounded" pitchFamily="34" charset="0"/>
                <a:ea typeface="Unbounded" pitchFamily="34" charset="-122"/>
                <a:cs typeface="Unbounded" pitchFamily="34" charset="-120"/>
              </a:rPr>
              <a:t>Screen shots</a:t>
            </a:r>
            <a:endParaRPr lang="en-US" sz="3105" dirty="0"/>
          </a:p>
        </p:txBody>
      </p:sp>
      <p:pic>
        <p:nvPicPr>
          <p:cNvPr id="5" name="Image 1" descr="preencoded.png">    </p:cNvPr>
          <p:cNvPicPr>
            <a:picLocks noChangeAspect="1"/>
          </p:cNvPicPr>
          <p:nvPr/>
        </p:nvPicPr>
        <p:blipFill>
          <a:blip r:embed="rId2"/>
          <a:stretch>
            <a:fillRect/>
          </a:stretch>
        </p:blipFill>
        <p:spPr>
          <a:xfrm>
            <a:off x="2100977" y="1393269"/>
            <a:ext cx="4446746" cy="6025991"/>
          </a:xfrm>
          <a:prstGeom prst="rect">
            <a:avLst/>
          </a:prstGeom>
        </p:spPr>
      </p:pic>
      <p:pic>
        <p:nvPicPr>
          <p:cNvPr id="6" name="Image 2" descr="preencoded.png">    </p:cNvPr>
          <p:cNvPicPr>
            <a:picLocks noChangeAspect="1"/>
          </p:cNvPicPr>
          <p:nvPr/>
        </p:nvPicPr>
        <p:blipFill>
          <a:blip r:embed="rId3"/>
          <a:stretch>
            <a:fillRect/>
          </a:stretch>
        </p:blipFill>
        <p:spPr>
          <a:xfrm>
            <a:off x="7527250" y="1393269"/>
            <a:ext cx="4444365" cy="6025872"/>
          </a:xfrm>
          <a:prstGeom prst="rect">
            <a:avLst/>
          </a:prstGeom>
        </p:spPr>
      </p:pic>
      <p:sp>
        <p:nvSpPr>
          <p:cNvPr id="7" name="Shape 2"/>
          <p:cNvSpPr/>
          <p:nvPr/>
        </p:nvSpPr>
        <p:spPr>
          <a:xfrm>
            <a:off x="2100977" y="7796213"/>
            <a:ext cx="10428446" cy="950000"/>
          </a:xfrm>
          <a:prstGeom prst="roundRect">
            <a:avLst>
              <a:gd name="adj" fmla="val 3175"/>
            </a:avLst>
          </a:prstGeom>
          <a:solidFill>
            <a:srgbClr val="304755"/>
          </a:solidFill>
          <a:ln/>
        </p:spPr>
      </p:sp>
      <p:sp>
        <p:nvSpPr>
          <p:cNvPr id="8" name="Text 3"/>
          <p:cNvSpPr/>
          <p:nvPr/>
        </p:nvSpPr>
        <p:spPr>
          <a:xfrm>
            <a:off x="2268498" y="7963733"/>
            <a:ext cx="2066449" cy="246459"/>
          </a:xfrm>
          <a:prstGeom prst="rect">
            <a:avLst/>
          </a:prstGeom>
          <a:noFill/>
          <a:ln/>
        </p:spPr>
        <p:txBody>
          <a:bodyPr wrap="none" rtlCol="0" anchor="t"/>
          <a:lstStyle/>
          <a:p>
            <a:pPr indent="0" marL="0">
              <a:lnSpc>
                <a:spcPts val="1940"/>
              </a:lnSpc>
              <a:buNone/>
            </a:pPr>
            <a:r>
              <a:rPr lang="en-US" sz="1552" dirty="0">
                <a:solidFill>
                  <a:srgbClr val="CAD6DE"/>
                </a:solidFill>
                <a:latin typeface="Unbounded" pitchFamily="34" charset="0"/>
                <a:ea typeface="Unbounded" pitchFamily="34" charset="-122"/>
                <a:cs typeface="Unbounded" pitchFamily="34" charset="-120"/>
              </a:rPr>
              <a:t>Move - Protection</a:t>
            </a:r>
            <a:endParaRPr lang="en-US" sz="1552" dirty="0"/>
          </a:p>
        </p:txBody>
      </p:sp>
      <p:sp>
        <p:nvSpPr>
          <p:cNvPr id="9" name="Text 4"/>
          <p:cNvSpPr/>
          <p:nvPr/>
        </p:nvSpPr>
        <p:spPr>
          <a:xfrm>
            <a:off x="2268498" y="8310682"/>
            <a:ext cx="10093404" cy="268010"/>
          </a:xfrm>
          <a:prstGeom prst="rect">
            <a:avLst/>
          </a:prstGeom>
          <a:noFill/>
          <a:ln/>
        </p:spPr>
        <p:txBody>
          <a:bodyPr wrap="none" rtlCol="0" anchor="t"/>
          <a:lstStyle/>
          <a:p>
            <a:pPr indent="0" marL="0">
              <a:lnSpc>
                <a:spcPts val="2111"/>
              </a:lnSpc>
              <a:buNone/>
            </a:pPr>
            <a:r>
              <a:rPr lang="en-US" sz="1319" dirty="0">
                <a:solidFill>
                  <a:srgbClr val="CAD6DE"/>
                </a:solidFill>
                <a:latin typeface="Cabin" pitchFamily="34" charset="0"/>
                <a:ea typeface="Cabin" pitchFamily="34" charset="-122"/>
                <a:cs typeface="Cabin" pitchFamily="34" charset="-120"/>
              </a:rPr>
              <a:t>We can see here that the AI react accordingly to protect its pieces.</a:t>
            </a:r>
            <a:endParaRPr lang="en-US" sz="1319"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206984"/>
          </a:xfrm>
          <a:prstGeom prst="rect">
            <a:avLst/>
          </a:prstGeom>
          <a:solidFill>
            <a:srgbClr val="112836"/>
          </a:solidFill>
          <a:ln/>
        </p:spPr>
      </p:sp>
      <p:sp>
        <p:nvSpPr>
          <p:cNvPr id="4" name="Text 1"/>
          <p:cNvSpPr/>
          <p:nvPr/>
        </p:nvSpPr>
        <p:spPr>
          <a:xfrm>
            <a:off x="2100977" y="460772"/>
            <a:ext cx="3942636" cy="492681"/>
          </a:xfrm>
          <a:prstGeom prst="rect">
            <a:avLst/>
          </a:prstGeom>
          <a:noFill/>
          <a:ln/>
        </p:spPr>
        <p:txBody>
          <a:bodyPr wrap="none" rtlCol="0" anchor="t"/>
          <a:lstStyle/>
          <a:p>
            <a:pPr indent="0" marL="0">
              <a:lnSpc>
                <a:spcPts val="3881"/>
              </a:lnSpc>
              <a:buNone/>
            </a:pPr>
            <a:r>
              <a:rPr lang="en-US" sz="3105" dirty="0">
                <a:solidFill>
                  <a:srgbClr val="FFFFFF"/>
                </a:solidFill>
                <a:latin typeface="Unbounded" pitchFamily="34" charset="0"/>
                <a:ea typeface="Unbounded" pitchFamily="34" charset="-122"/>
                <a:cs typeface="Unbounded" pitchFamily="34" charset="-120"/>
              </a:rPr>
              <a:t>Screen shots</a:t>
            </a:r>
            <a:endParaRPr lang="en-US" sz="3105" dirty="0"/>
          </a:p>
        </p:txBody>
      </p:sp>
      <p:pic>
        <p:nvPicPr>
          <p:cNvPr id="5" name="Image 1" descr="preencoded.png">    </p:cNvPr>
          <p:cNvPicPr>
            <a:picLocks noChangeAspect="1"/>
          </p:cNvPicPr>
          <p:nvPr/>
        </p:nvPicPr>
        <p:blipFill>
          <a:blip r:embed="rId2"/>
          <a:stretch>
            <a:fillRect/>
          </a:stretch>
        </p:blipFill>
        <p:spPr>
          <a:xfrm>
            <a:off x="2100977" y="1393269"/>
            <a:ext cx="4495324" cy="6025991"/>
          </a:xfrm>
          <a:prstGeom prst="rect">
            <a:avLst/>
          </a:prstGeom>
        </p:spPr>
      </p:pic>
      <p:pic>
        <p:nvPicPr>
          <p:cNvPr id="6" name="Image 2" descr="preencoded.png">    </p:cNvPr>
          <p:cNvPicPr>
            <a:picLocks noChangeAspect="1"/>
          </p:cNvPicPr>
          <p:nvPr/>
        </p:nvPicPr>
        <p:blipFill>
          <a:blip r:embed="rId3"/>
          <a:stretch>
            <a:fillRect/>
          </a:stretch>
        </p:blipFill>
        <p:spPr>
          <a:xfrm>
            <a:off x="7527250" y="1393269"/>
            <a:ext cx="4446746" cy="6025991"/>
          </a:xfrm>
          <a:prstGeom prst="rect">
            <a:avLst/>
          </a:prstGeom>
        </p:spPr>
      </p:pic>
      <p:sp>
        <p:nvSpPr>
          <p:cNvPr id="7" name="Shape 2"/>
          <p:cNvSpPr/>
          <p:nvPr/>
        </p:nvSpPr>
        <p:spPr>
          <a:xfrm>
            <a:off x="2100977" y="7796213"/>
            <a:ext cx="10428446" cy="950000"/>
          </a:xfrm>
          <a:prstGeom prst="roundRect">
            <a:avLst>
              <a:gd name="adj" fmla="val 3175"/>
            </a:avLst>
          </a:prstGeom>
          <a:solidFill>
            <a:srgbClr val="304755"/>
          </a:solidFill>
          <a:ln/>
        </p:spPr>
      </p:sp>
      <p:sp>
        <p:nvSpPr>
          <p:cNvPr id="8" name="Text 3"/>
          <p:cNvSpPr/>
          <p:nvPr/>
        </p:nvSpPr>
        <p:spPr>
          <a:xfrm>
            <a:off x="2268498" y="7963733"/>
            <a:ext cx="1971318" cy="246459"/>
          </a:xfrm>
          <a:prstGeom prst="rect">
            <a:avLst/>
          </a:prstGeom>
          <a:noFill/>
          <a:ln/>
        </p:spPr>
        <p:txBody>
          <a:bodyPr wrap="none" rtlCol="0" anchor="t"/>
          <a:lstStyle/>
          <a:p>
            <a:pPr indent="0" marL="0">
              <a:lnSpc>
                <a:spcPts val="1940"/>
              </a:lnSpc>
              <a:buNone/>
            </a:pPr>
            <a:r>
              <a:rPr lang="en-US" sz="1552" dirty="0">
                <a:solidFill>
                  <a:srgbClr val="CAD6DE"/>
                </a:solidFill>
                <a:latin typeface="Unbounded" pitchFamily="34" charset="0"/>
                <a:ea typeface="Unbounded" pitchFamily="34" charset="-122"/>
                <a:cs typeface="Unbounded" pitchFamily="34" charset="-120"/>
              </a:rPr>
              <a:t>Move - Shuffle</a:t>
            </a:r>
            <a:endParaRPr lang="en-US" sz="1552" dirty="0"/>
          </a:p>
        </p:txBody>
      </p:sp>
      <p:sp>
        <p:nvSpPr>
          <p:cNvPr id="9" name="Text 4"/>
          <p:cNvSpPr/>
          <p:nvPr/>
        </p:nvSpPr>
        <p:spPr>
          <a:xfrm>
            <a:off x="2268498" y="8310682"/>
            <a:ext cx="10093404" cy="268010"/>
          </a:xfrm>
          <a:prstGeom prst="rect">
            <a:avLst/>
          </a:prstGeom>
          <a:noFill/>
          <a:ln/>
        </p:spPr>
        <p:txBody>
          <a:bodyPr wrap="none" rtlCol="0" anchor="t"/>
          <a:lstStyle/>
          <a:p>
            <a:pPr indent="0" marL="0">
              <a:lnSpc>
                <a:spcPts val="2111"/>
              </a:lnSpc>
              <a:buNone/>
            </a:pPr>
            <a:r>
              <a:rPr lang="en-US" sz="1319" dirty="0">
                <a:solidFill>
                  <a:srgbClr val="CAD6DE"/>
                </a:solidFill>
                <a:latin typeface="Cabin" pitchFamily="34" charset="0"/>
                <a:ea typeface="Cabin" pitchFamily="34" charset="-122"/>
                <a:cs typeface="Cabin" pitchFamily="34" charset="-120"/>
              </a:rPr>
              <a:t>We can see here that the AI felt threatened by the player getting close to the win.</a:t>
            </a:r>
            <a:endParaRPr lang="en-US" sz="1319"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206984"/>
          </a:xfrm>
          <a:prstGeom prst="rect">
            <a:avLst/>
          </a:prstGeom>
          <a:solidFill>
            <a:srgbClr val="112836"/>
          </a:solidFill>
          <a:ln/>
        </p:spPr>
      </p:sp>
      <p:sp>
        <p:nvSpPr>
          <p:cNvPr id="4" name="Text 1"/>
          <p:cNvSpPr/>
          <p:nvPr/>
        </p:nvSpPr>
        <p:spPr>
          <a:xfrm>
            <a:off x="2100977" y="460772"/>
            <a:ext cx="3942636" cy="492681"/>
          </a:xfrm>
          <a:prstGeom prst="rect">
            <a:avLst/>
          </a:prstGeom>
          <a:noFill/>
          <a:ln/>
        </p:spPr>
        <p:txBody>
          <a:bodyPr wrap="none" rtlCol="0" anchor="t"/>
          <a:lstStyle/>
          <a:p>
            <a:pPr indent="0" marL="0">
              <a:lnSpc>
                <a:spcPts val="3881"/>
              </a:lnSpc>
              <a:buNone/>
            </a:pPr>
            <a:r>
              <a:rPr lang="en-US" sz="3105" dirty="0">
                <a:solidFill>
                  <a:srgbClr val="FFFFFF"/>
                </a:solidFill>
                <a:latin typeface="Unbounded" pitchFamily="34" charset="0"/>
                <a:ea typeface="Unbounded" pitchFamily="34" charset="-122"/>
                <a:cs typeface="Unbounded" pitchFamily="34" charset="-120"/>
              </a:rPr>
              <a:t>Screen shots</a:t>
            </a:r>
            <a:endParaRPr lang="en-US" sz="3105" dirty="0"/>
          </a:p>
        </p:txBody>
      </p:sp>
      <p:pic>
        <p:nvPicPr>
          <p:cNvPr id="5" name="Image 1" descr="preencoded.png">    </p:cNvPr>
          <p:cNvPicPr>
            <a:picLocks noChangeAspect="1"/>
          </p:cNvPicPr>
          <p:nvPr/>
        </p:nvPicPr>
        <p:blipFill>
          <a:blip r:embed="rId2"/>
          <a:stretch>
            <a:fillRect/>
          </a:stretch>
        </p:blipFill>
        <p:spPr>
          <a:xfrm>
            <a:off x="2100977" y="1393269"/>
            <a:ext cx="4455557" cy="6025991"/>
          </a:xfrm>
          <a:prstGeom prst="rect">
            <a:avLst/>
          </a:prstGeom>
        </p:spPr>
      </p:pic>
      <p:pic>
        <p:nvPicPr>
          <p:cNvPr id="6" name="Image 2" descr="preencoded.png">    </p:cNvPr>
          <p:cNvPicPr>
            <a:picLocks noChangeAspect="1"/>
          </p:cNvPicPr>
          <p:nvPr/>
        </p:nvPicPr>
        <p:blipFill>
          <a:blip r:embed="rId3"/>
          <a:stretch>
            <a:fillRect/>
          </a:stretch>
        </p:blipFill>
        <p:spPr>
          <a:xfrm>
            <a:off x="7527250" y="1393269"/>
            <a:ext cx="4495324" cy="6025991"/>
          </a:xfrm>
          <a:prstGeom prst="rect">
            <a:avLst/>
          </a:prstGeom>
        </p:spPr>
      </p:pic>
      <p:sp>
        <p:nvSpPr>
          <p:cNvPr id="7" name="Shape 2"/>
          <p:cNvSpPr/>
          <p:nvPr/>
        </p:nvSpPr>
        <p:spPr>
          <a:xfrm>
            <a:off x="2100977" y="7796213"/>
            <a:ext cx="10428446" cy="950000"/>
          </a:xfrm>
          <a:prstGeom prst="roundRect">
            <a:avLst>
              <a:gd name="adj" fmla="val 3175"/>
            </a:avLst>
          </a:prstGeom>
          <a:solidFill>
            <a:srgbClr val="304755"/>
          </a:solidFill>
          <a:ln/>
        </p:spPr>
      </p:sp>
      <p:sp>
        <p:nvSpPr>
          <p:cNvPr id="8" name="Text 3"/>
          <p:cNvSpPr/>
          <p:nvPr/>
        </p:nvSpPr>
        <p:spPr>
          <a:xfrm>
            <a:off x="2268498" y="7963733"/>
            <a:ext cx="1971318" cy="246459"/>
          </a:xfrm>
          <a:prstGeom prst="rect">
            <a:avLst/>
          </a:prstGeom>
          <a:noFill/>
          <a:ln/>
        </p:spPr>
        <p:txBody>
          <a:bodyPr wrap="none" rtlCol="0" anchor="t"/>
          <a:lstStyle/>
          <a:p>
            <a:pPr indent="0" marL="0">
              <a:lnSpc>
                <a:spcPts val="1940"/>
              </a:lnSpc>
              <a:buNone/>
            </a:pPr>
            <a:r>
              <a:rPr lang="en-US" sz="1552" dirty="0">
                <a:solidFill>
                  <a:srgbClr val="CAD6DE"/>
                </a:solidFill>
                <a:latin typeface="Unbounded" pitchFamily="34" charset="0"/>
                <a:ea typeface="Unbounded" pitchFamily="34" charset="-122"/>
                <a:cs typeface="Unbounded" pitchFamily="34" charset="-120"/>
              </a:rPr>
              <a:t>Move - Eating</a:t>
            </a:r>
            <a:endParaRPr lang="en-US" sz="1552" dirty="0"/>
          </a:p>
        </p:txBody>
      </p:sp>
      <p:sp>
        <p:nvSpPr>
          <p:cNvPr id="9" name="Text 4"/>
          <p:cNvSpPr/>
          <p:nvPr/>
        </p:nvSpPr>
        <p:spPr>
          <a:xfrm>
            <a:off x="2268498" y="8310682"/>
            <a:ext cx="10093404" cy="268010"/>
          </a:xfrm>
          <a:prstGeom prst="rect">
            <a:avLst/>
          </a:prstGeom>
          <a:noFill/>
          <a:ln/>
        </p:spPr>
        <p:txBody>
          <a:bodyPr wrap="none" rtlCol="0" anchor="t"/>
          <a:lstStyle/>
          <a:p>
            <a:pPr indent="0" marL="0">
              <a:lnSpc>
                <a:spcPts val="2111"/>
              </a:lnSpc>
              <a:buNone/>
            </a:pPr>
            <a:r>
              <a:rPr lang="en-US" sz="1319" dirty="0">
                <a:solidFill>
                  <a:srgbClr val="CAD6DE"/>
                </a:solidFill>
                <a:latin typeface="Cabin" pitchFamily="34" charset="0"/>
                <a:ea typeface="Cabin" pitchFamily="34" charset="-122"/>
                <a:cs typeface="Cabin" pitchFamily="34" charset="-120"/>
              </a:rPr>
              <a:t>We can see here that the AI felt saw that the player is about to win and ate the opponent piece.</a:t>
            </a:r>
            <a:endParaRPr lang="en-US" sz="1319"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82953"/>
          </a:xfrm>
          <a:prstGeom prst="rect">
            <a:avLst/>
          </a:prstGeom>
          <a:solidFill>
            <a:srgbClr val="112836"/>
          </a:solidFill>
          <a:ln/>
        </p:spPr>
      </p:sp>
      <p:sp>
        <p:nvSpPr>
          <p:cNvPr id="4" name="Text 1"/>
          <p:cNvSpPr/>
          <p:nvPr/>
        </p:nvSpPr>
        <p:spPr>
          <a:xfrm>
            <a:off x="1897737" y="478750"/>
            <a:ext cx="4096345" cy="512088"/>
          </a:xfrm>
          <a:prstGeom prst="rect">
            <a:avLst/>
          </a:prstGeom>
          <a:noFill/>
          <a:ln/>
        </p:spPr>
        <p:txBody>
          <a:bodyPr wrap="none" rtlCol="0" anchor="t"/>
          <a:lstStyle/>
          <a:p>
            <a:pPr indent="0" marL="0">
              <a:lnSpc>
                <a:spcPts val="4032"/>
              </a:lnSpc>
              <a:buNone/>
            </a:pPr>
            <a:r>
              <a:rPr lang="en-US" sz="3225" dirty="0">
                <a:solidFill>
                  <a:srgbClr val="FFFFFF"/>
                </a:solidFill>
                <a:latin typeface="Unbounded" pitchFamily="34" charset="0"/>
                <a:ea typeface="Unbounded" pitchFamily="34" charset="-122"/>
                <a:cs typeface="Unbounded" pitchFamily="34" charset="-120"/>
              </a:rPr>
              <a:t>Screen shots</a:t>
            </a:r>
            <a:endParaRPr lang="en-US" sz="3225" dirty="0"/>
          </a:p>
        </p:txBody>
      </p:sp>
      <p:pic>
        <p:nvPicPr>
          <p:cNvPr id="5" name="Image 1" descr="preencoded.png">    </p:cNvPr>
          <p:cNvPicPr>
            <a:picLocks noChangeAspect="1"/>
          </p:cNvPicPr>
          <p:nvPr/>
        </p:nvPicPr>
        <p:blipFill>
          <a:blip r:embed="rId2"/>
          <a:stretch>
            <a:fillRect/>
          </a:stretch>
        </p:blipFill>
        <p:spPr>
          <a:xfrm>
            <a:off x="1897737" y="1447681"/>
            <a:ext cx="4610338" cy="6260783"/>
          </a:xfrm>
          <a:prstGeom prst="rect">
            <a:avLst/>
          </a:prstGeom>
        </p:spPr>
      </p:pic>
      <p:sp>
        <p:nvSpPr>
          <p:cNvPr id="6" name="Shape 2"/>
          <p:cNvSpPr/>
          <p:nvPr/>
        </p:nvSpPr>
        <p:spPr>
          <a:xfrm>
            <a:off x="7534989" y="1447681"/>
            <a:ext cx="5205055" cy="1892141"/>
          </a:xfrm>
          <a:prstGeom prst="roundRect">
            <a:avLst>
              <a:gd name="adj" fmla="val 1656"/>
            </a:avLst>
          </a:prstGeom>
          <a:solidFill>
            <a:srgbClr val="304755"/>
          </a:solidFill>
          <a:ln/>
        </p:spPr>
      </p:sp>
      <p:sp>
        <p:nvSpPr>
          <p:cNvPr id="7" name="Text 3"/>
          <p:cNvSpPr/>
          <p:nvPr/>
        </p:nvSpPr>
        <p:spPr>
          <a:xfrm>
            <a:off x="7709059" y="1621750"/>
            <a:ext cx="2060853" cy="255984"/>
          </a:xfrm>
          <a:prstGeom prst="rect">
            <a:avLst/>
          </a:prstGeom>
          <a:noFill/>
          <a:ln/>
        </p:spPr>
        <p:txBody>
          <a:bodyPr wrap="none" rtlCol="0" anchor="t"/>
          <a:lstStyle/>
          <a:p>
            <a:pPr indent="0" marL="0">
              <a:lnSpc>
                <a:spcPts val="2016"/>
              </a:lnSpc>
              <a:buNone/>
            </a:pPr>
            <a:r>
              <a:rPr lang="en-US" sz="1613" dirty="0">
                <a:solidFill>
                  <a:srgbClr val="CAD6DE"/>
                </a:solidFill>
                <a:latin typeface="Unbounded" pitchFamily="34" charset="0"/>
                <a:ea typeface="Unbounded" pitchFamily="34" charset="-122"/>
                <a:cs typeface="Unbounded" pitchFamily="34" charset="-120"/>
              </a:rPr>
              <a:t>Move - Algorithm</a:t>
            </a:r>
            <a:endParaRPr lang="en-US" sz="1613" dirty="0"/>
          </a:p>
        </p:txBody>
      </p:sp>
      <p:sp>
        <p:nvSpPr>
          <p:cNvPr id="8" name="Text 4"/>
          <p:cNvSpPr/>
          <p:nvPr/>
        </p:nvSpPr>
        <p:spPr>
          <a:xfrm>
            <a:off x="7709059" y="2051804"/>
            <a:ext cx="4856917" cy="1113949"/>
          </a:xfrm>
          <a:prstGeom prst="rect">
            <a:avLst/>
          </a:prstGeom>
          <a:noFill/>
          <a:ln/>
        </p:spPr>
        <p:txBody>
          <a:bodyPr wrap="square" rtlCol="0" anchor="t"/>
          <a:lstStyle/>
          <a:p>
            <a:pPr indent="0" marL="0">
              <a:lnSpc>
                <a:spcPts val="2193"/>
              </a:lnSpc>
              <a:buNone/>
            </a:pPr>
            <a:r>
              <a:rPr lang="en-US" sz="1371" dirty="0">
                <a:solidFill>
                  <a:srgbClr val="CAD6DE"/>
                </a:solidFill>
                <a:latin typeface="Cabin" pitchFamily="34" charset="0"/>
                <a:ea typeface="Cabin" pitchFamily="34" charset="-122"/>
                <a:cs typeface="Cabin" pitchFamily="34" charset="-120"/>
              </a:rPr>
              <a:t>We can see here that the AI moves and his best interest to attack the opponent both by reaching the end and "eating" the pieces.</a:t>
            </a:r>
            <a:pPr indent="0" marL="0">
              <a:lnSpc>
                <a:spcPts val="2193"/>
              </a:lnSpc>
              <a:buNone/>
            </a:pPr>
            <a:r>
              <a:rPr lang="en-US" sz="1371" dirty="0">
                <a:solidFill>
                  <a:srgbClr val="CAD6DE"/>
                </a:solidFill>
                <a:latin typeface="Cabin" pitchFamily="34" charset="0"/>
                <a:ea typeface="Cabin" pitchFamily="34" charset="-122"/>
                <a:cs typeface="Cabin" pitchFamily="34" charset="-120"/>
              </a:rPr>
              <a:t>
</a:t>
            </a:r>
            <a:pPr indent="0" marL="0">
              <a:lnSpc>
                <a:spcPts val="2193"/>
              </a:lnSpc>
              <a:buNone/>
            </a:pPr>
            <a:r>
              <a:rPr lang="en-US" sz="1371" dirty="0">
                <a:solidFill>
                  <a:srgbClr val="CAD6DE"/>
                </a:solidFill>
                <a:latin typeface="Cabin" pitchFamily="34" charset="0"/>
                <a:ea typeface="Cabin" pitchFamily="34" charset="-122"/>
                <a:cs typeface="Cabin" pitchFamily="34" charset="-120"/>
              </a:rPr>
              <a:t>also you can see how protective he is and always have a backup piece in case one is lost.</a:t>
            </a:r>
            <a:endParaRPr lang="en-US" sz="1371" dirty="0"/>
          </a:p>
        </p:txBody>
      </p:sp>
      <p:pic>
        <p:nvPicPr>
          <p:cNvPr id="9" name="Image 2" descr="preencoded.png">    </p:cNvPr>
          <p:cNvPicPr>
            <a:picLocks noChangeAspect="1"/>
          </p:cNvPicPr>
          <p:nvPr/>
        </p:nvPicPr>
        <p:blipFill>
          <a:blip r:embed="rId3"/>
          <a:stretch>
            <a:fillRect/>
          </a:stretch>
        </p:blipFill>
        <p:spPr>
          <a:xfrm>
            <a:off x="7534989" y="3535561"/>
            <a:ext cx="4496872" cy="3147774"/>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63628" y="1422321"/>
            <a:ext cx="7399020" cy="569119"/>
          </a:xfrm>
          <a:prstGeom prst="rect">
            <a:avLst/>
          </a:prstGeom>
          <a:noFill/>
          <a:ln/>
        </p:spPr>
        <p:txBody>
          <a:bodyPr wrap="none" rtlCol="0" anchor="t"/>
          <a:lstStyle/>
          <a:p>
            <a:pPr indent="0" marL="0">
              <a:lnSpc>
                <a:spcPts val="4482"/>
              </a:lnSpc>
              <a:buNone/>
            </a:pPr>
            <a:r>
              <a:rPr lang="en-US" sz="3585" dirty="0">
                <a:solidFill>
                  <a:srgbClr val="FFFFFF"/>
                </a:solidFill>
                <a:latin typeface="Unbounded" pitchFamily="34" charset="0"/>
                <a:ea typeface="Unbounded" pitchFamily="34" charset="-122"/>
                <a:cs typeface="Unbounded" pitchFamily="34" charset="-120"/>
              </a:rPr>
              <a:t>Game Rules and Objectives</a:t>
            </a:r>
            <a:endParaRPr lang="en-US" sz="3585" dirty="0"/>
          </a:p>
        </p:txBody>
      </p:sp>
      <p:sp>
        <p:nvSpPr>
          <p:cNvPr id="6" name="Shape 2"/>
          <p:cNvSpPr/>
          <p:nvPr/>
        </p:nvSpPr>
        <p:spPr>
          <a:xfrm>
            <a:off x="6163628" y="2499241"/>
            <a:ext cx="435293" cy="435293"/>
          </a:xfrm>
          <a:prstGeom prst="roundRect">
            <a:avLst>
              <a:gd name="adj" fmla="val 8002"/>
            </a:avLst>
          </a:prstGeom>
          <a:solidFill>
            <a:srgbClr val="304755"/>
          </a:solidFill>
          <a:ln/>
        </p:spPr>
      </p:sp>
      <p:sp>
        <p:nvSpPr>
          <p:cNvPr id="7" name="Text 3"/>
          <p:cNvSpPr/>
          <p:nvPr/>
        </p:nvSpPr>
        <p:spPr>
          <a:xfrm>
            <a:off x="6316861" y="2580203"/>
            <a:ext cx="128707" cy="273248"/>
          </a:xfrm>
          <a:prstGeom prst="rect">
            <a:avLst/>
          </a:prstGeom>
          <a:noFill/>
          <a:ln/>
        </p:spPr>
        <p:txBody>
          <a:bodyPr wrap="none" rtlCol="0" anchor="t"/>
          <a:lstStyle/>
          <a:p>
            <a:pPr algn="ctr" indent="0" marL="0">
              <a:lnSpc>
                <a:spcPts val="2151"/>
              </a:lnSpc>
              <a:buNone/>
            </a:pPr>
            <a:r>
              <a:rPr lang="en-US" sz="2151" dirty="0">
                <a:solidFill>
                  <a:srgbClr val="CAD6DE"/>
                </a:solidFill>
                <a:latin typeface="Unbounded" pitchFamily="34" charset="0"/>
                <a:ea typeface="Unbounded" pitchFamily="34" charset="-122"/>
                <a:cs typeface="Unbounded" pitchFamily="34" charset="-120"/>
              </a:rPr>
              <a:t>1</a:t>
            </a:r>
            <a:endParaRPr lang="en-US" sz="2151" dirty="0"/>
          </a:p>
        </p:txBody>
      </p:sp>
      <p:sp>
        <p:nvSpPr>
          <p:cNvPr id="8" name="Text 4"/>
          <p:cNvSpPr/>
          <p:nvPr/>
        </p:nvSpPr>
        <p:spPr>
          <a:xfrm>
            <a:off x="6792397" y="2499241"/>
            <a:ext cx="2276594" cy="284559"/>
          </a:xfrm>
          <a:prstGeom prst="rect">
            <a:avLst/>
          </a:prstGeom>
          <a:noFill/>
          <a:ln/>
        </p:spPr>
        <p:txBody>
          <a:bodyPr wrap="none" rtlCol="0" anchor="t"/>
          <a:lstStyle/>
          <a:p>
            <a:pPr indent="0" marL="0">
              <a:lnSpc>
                <a:spcPts val="2241"/>
              </a:lnSpc>
              <a:buNone/>
            </a:pPr>
            <a:r>
              <a:rPr lang="en-US" sz="1793" dirty="0">
                <a:solidFill>
                  <a:srgbClr val="CAD6DE"/>
                </a:solidFill>
                <a:latin typeface="Unbounded" pitchFamily="34" charset="0"/>
                <a:ea typeface="Unbounded" pitchFamily="34" charset="-122"/>
                <a:cs typeface="Unbounded" pitchFamily="34" charset="-120"/>
              </a:rPr>
              <a:t>Board Setup</a:t>
            </a:r>
            <a:endParaRPr lang="en-US" sz="1793" dirty="0"/>
          </a:p>
        </p:txBody>
      </p:sp>
      <p:sp>
        <p:nvSpPr>
          <p:cNvPr id="9" name="Text 5"/>
          <p:cNvSpPr/>
          <p:nvPr/>
        </p:nvSpPr>
        <p:spPr>
          <a:xfrm>
            <a:off x="6792397" y="2899886"/>
            <a:ext cx="3169325" cy="1857375"/>
          </a:xfrm>
          <a:prstGeom prst="rect">
            <a:avLst/>
          </a:prstGeom>
          <a:noFill/>
          <a:ln/>
        </p:spPr>
        <p:txBody>
          <a:bodyPr wrap="square" rtlCol="0" anchor="t"/>
          <a:lstStyle/>
          <a:p>
            <a:pPr indent="0" marL="0">
              <a:lnSpc>
                <a:spcPts val="2438"/>
              </a:lnSpc>
              <a:buNone/>
            </a:pPr>
            <a:r>
              <a:rPr lang="en-US" sz="1524" dirty="0">
                <a:solidFill>
                  <a:srgbClr val="CAD6DE"/>
                </a:solidFill>
                <a:latin typeface="Cabin" pitchFamily="34" charset="0"/>
                <a:ea typeface="Cabin" pitchFamily="34" charset="-122"/>
                <a:cs typeface="Cabin" pitchFamily="34" charset="-120"/>
              </a:rPr>
              <a:t>The game is played on a 6x5 board with pieces for two players and randomly placed mines. No two mines can be adjacent in the same row, adding an element randomness to </a:t>
            </a:r>
            <a:pPr indent="0" marL="0">
              <a:lnSpc>
                <a:spcPts val="2438"/>
              </a:lnSpc>
              <a:buNone/>
            </a:pPr>
            <a:r>
              <a:rPr lang="en-US" sz="1524" dirty="0">
                <a:solidFill>
                  <a:srgbClr val="CAD6DE"/>
                </a:solidFill>
                <a:latin typeface="Cabin" pitchFamily="34" charset="0"/>
                <a:ea typeface="Cabin" pitchFamily="34" charset="-122"/>
                <a:cs typeface="Cabin" pitchFamily="34" charset="-120"/>
              </a:rPr>
              <a:t>
</a:t>
            </a:r>
            <a:pPr indent="0" marL="0">
              <a:lnSpc>
                <a:spcPts val="2438"/>
              </a:lnSpc>
              <a:buNone/>
            </a:pPr>
            <a:r>
              <a:rPr lang="en-US" sz="1524" dirty="0">
                <a:solidFill>
                  <a:srgbClr val="CAD6DE"/>
                </a:solidFill>
                <a:latin typeface="Cabin" pitchFamily="34" charset="0"/>
                <a:ea typeface="Cabin" pitchFamily="34" charset="-122"/>
                <a:cs typeface="Cabin" pitchFamily="34" charset="-120"/>
              </a:rPr>
              <a:t>the game. </a:t>
            </a:r>
            <a:endParaRPr lang="en-US" sz="1524" dirty="0"/>
          </a:p>
        </p:txBody>
      </p:sp>
      <p:sp>
        <p:nvSpPr>
          <p:cNvPr id="10" name="Shape 6"/>
          <p:cNvSpPr/>
          <p:nvPr/>
        </p:nvSpPr>
        <p:spPr>
          <a:xfrm>
            <a:off x="10155198" y="2499241"/>
            <a:ext cx="435293" cy="435293"/>
          </a:xfrm>
          <a:prstGeom prst="roundRect">
            <a:avLst>
              <a:gd name="adj" fmla="val 8002"/>
            </a:avLst>
          </a:prstGeom>
          <a:solidFill>
            <a:srgbClr val="304755"/>
          </a:solidFill>
          <a:ln/>
        </p:spPr>
      </p:sp>
      <p:sp>
        <p:nvSpPr>
          <p:cNvPr id="11" name="Text 7"/>
          <p:cNvSpPr/>
          <p:nvPr/>
        </p:nvSpPr>
        <p:spPr>
          <a:xfrm>
            <a:off x="10265093" y="2580203"/>
            <a:ext cx="215503" cy="273248"/>
          </a:xfrm>
          <a:prstGeom prst="rect">
            <a:avLst/>
          </a:prstGeom>
          <a:noFill/>
          <a:ln/>
        </p:spPr>
        <p:txBody>
          <a:bodyPr wrap="none" rtlCol="0" anchor="t"/>
          <a:lstStyle/>
          <a:p>
            <a:pPr algn="ctr" indent="0" marL="0">
              <a:lnSpc>
                <a:spcPts val="2151"/>
              </a:lnSpc>
              <a:buNone/>
            </a:pPr>
            <a:r>
              <a:rPr lang="en-US" sz="2151" dirty="0">
                <a:solidFill>
                  <a:srgbClr val="CAD6DE"/>
                </a:solidFill>
                <a:latin typeface="Unbounded" pitchFamily="34" charset="0"/>
                <a:ea typeface="Unbounded" pitchFamily="34" charset="-122"/>
                <a:cs typeface="Unbounded" pitchFamily="34" charset="-120"/>
              </a:rPr>
              <a:t>2</a:t>
            </a:r>
            <a:endParaRPr lang="en-US" sz="2151" dirty="0"/>
          </a:p>
        </p:txBody>
      </p:sp>
      <p:sp>
        <p:nvSpPr>
          <p:cNvPr id="12" name="Text 8"/>
          <p:cNvSpPr/>
          <p:nvPr/>
        </p:nvSpPr>
        <p:spPr>
          <a:xfrm>
            <a:off x="10783967" y="2499241"/>
            <a:ext cx="3169325" cy="569119"/>
          </a:xfrm>
          <a:prstGeom prst="rect">
            <a:avLst/>
          </a:prstGeom>
          <a:noFill/>
          <a:ln/>
        </p:spPr>
        <p:txBody>
          <a:bodyPr wrap="square" rtlCol="0" anchor="t"/>
          <a:lstStyle/>
          <a:p>
            <a:pPr indent="0" marL="0">
              <a:lnSpc>
                <a:spcPts val="2241"/>
              </a:lnSpc>
              <a:buNone/>
            </a:pPr>
            <a:r>
              <a:rPr lang="en-US" sz="1793" dirty="0">
                <a:solidFill>
                  <a:srgbClr val="CAD6DE"/>
                </a:solidFill>
                <a:latin typeface="Unbounded" pitchFamily="34" charset="0"/>
                <a:ea typeface="Unbounded" pitchFamily="34" charset="-122"/>
                <a:cs typeface="Unbounded" pitchFamily="34" charset="-120"/>
              </a:rPr>
              <a:t>Movement and Capture</a:t>
            </a:r>
            <a:endParaRPr lang="en-US" sz="1793" dirty="0"/>
          </a:p>
        </p:txBody>
      </p:sp>
      <p:sp>
        <p:nvSpPr>
          <p:cNvPr id="13" name="Text 9"/>
          <p:cNvSpPr/>
          <p:nvPr/>
        </p:nvSpPr>
        <p:spPr>
          <a:xfrm>
            <a:off x="10783967" y="3184446"/>
            <a:ext cx="3169325" cy="1238250"/>
          </a:xfrm>
          <a:prstGeom prst="rect">
            <a:avLst/>
          </a:prstGeom>
          <a:noFill/>
          <a:ln/>
        </p:spPr>
        <p:txBody>
          <a:bodyPr wrap="square" rtlCol="0" anchor="t"/>
          <a:lstStyle/>
          <a:p>
            <a:pPr indent="0" marL="0">
              <a:lnSpc>
                <a:spcPts val="2438"/>
              </a:lnSpc>
              <a:buNone/>
            </a:pPr>
            <a:r>
              <a:rPr lang="en-US" sz="1524" dirty="0">
                <a:solidFill>
                  <a:srgbClr val="CAD6DE"/>
                </a:solidFill>
                <a:latin typeface="Cabin" pitchFamily="34" charset="0"/>
                <a:ea typeface="Cabin" pitchFamily="34" charset="-122"/>
                <a:cs typeface="Cabin" pitchFamily="34" charset="-120"/>
              </a:rPr>
              <a:t>Players take turns moving their pieces diagonally to adjacent empty squares or jumping on opponent pieces to eliminate them, </a:t>
            </a:r>
            <a:endParaRPr lang="en-US" sz="1524" dirty="0"/>
          </a:p>
        </p:txBody>
      </p:sp>
      <p:sp>
        <p:nvSpPr>
          <p:cNvPr id="14" name="Shape 10"/>
          <p:cNvSpPr/>
          <p:nvPr/>
        </p:nvSpPr>
        <p:spPr>
          <a:xfrm>
            <a:off x="6163628" y="5168384"/>
            <a:ext cx="435293" cy="435293"/>
          </a:xfrm>
          <a:prstGeom prst="roundRect">
            <a:avLst>
              <a:gd name="adj" fmla="val 8002"/>
            </a:avLst>
          </a:prstGeom>
          <a:solidFill>
            <a:srgbClr val="304755"/>
          </a:solidFill>
          <a:ln/>
        </p:spPr>
      </p:sp>
      <p:sp>
        <p:nvSpPr>
          <p:cNvPr id="15" name="Text 11"/>
          <p:cNvSpPr/>
          <p:nvPr/>
        </p:nvSpPr>
        <p:spPr>
          <a:xfrm>
            <a:off x="6271379" y="5249347"/>
            <a:ext cx="219670" cy="273248"/>
          </a:xfrm>
          <a:prstGeom prst="rect">
            <a:avLst/>
          </a:prstGeom>
          <a:noFill/>
          <a:ln/>
        </p:spPr>
        <p:txBody>
          <a:bodyPr wrap="none" rtlCol="0" anchor="t"/>
          <a:lstStyle/>
          <a:p>
            <a:pPr algn="ctr" indent="0" marL="0">
              <a:lnSpc>
                <a:spcPts val="2151"/>
              </a:lnSpc>
              <a:buNone/>
            </a:pPr>
            <a:r>
              <a:rPr lang="en-US" sz="2151" dirty="0">
                <a:solidFill>
                  <a:srgbClr val="CAD6DE"/>
                </a:solidFill>
                <a:latin typeface="Unbounded" pitchFamily="34" charset="0"/>
                <a:ea typeface="Unbounded" pitchFamily="34" charset="-122"/>
                <a:cs typeface="Unbounded" pitchFamily="34" charset="-120"/>
              </a:rPr>
              <a:t>3</a:t>
            </a:r>
            <a:endParaRPr lang="en-US" sz="2151" dirty="0"/>
          </a:p>
        </p:txBody>
      </p:sp>
      <p:sp>
        <p:nvSpPr>
          <p:cNvPr id="16" name="Text 12"/>
          <p:cNvSpPr/>
          <p:nvPr/>
        </p:nvSpPr>
        <p:spPr>
          <a:xfrm>
            <a:off x="6792397" y="5168384"/>
            <a:ext cx="2276594" cy="284559"/>
          </a:xfrm>
          <a:prstGeom prst="rect">
            <a:avLst/>
          </a:prstGeom>
          <a:noFill/>
          <a:ln/>
        </p:spPr>
        <p:txBody>
          <a:bodyPr wrap="none" rtlCol="0" anchor="t"/>
          <a:lstStyle/>
          <a:p>
            <a:pPr indent="0" marL="0">
              <a:lnSpc>
                <a:spcPts val="2241"/>
              </a:lnSpc>
              <a:buNone/>
            </a:pPr>
            <a:r>
              <a:rPr lang="en-US" sz="1793" dirty="0">
                <a:solidFill>
                  <a:srgbClr val="CAD6DE"/>
                </a:solidFill>
                <a:latin typeface="Unbounded" pitchFamily="34" charset="0"/>
                <a:ea typeface="Unbounded" pitchFamily="34" charset="-122"/>
                <a:cs typeface="Unbounded" pitchFamily="34" charset="-120"/>
              </a:rPr>
              <a:t>Mine Interaction</a:t>
            </a:r>
            <a:endParaRPr lang="en-US" sz="1793" dirty="0"/>
          </a:p>
        </p:txBody>
      </p:sp>
      <p:sp>
        <p:nvSpPr>
          <p:cNvPr id="17" name="Text 13"/>
          <p:cNvSpPr/>
          <p:nvPr/>
        </p:nvSpPr>
        <p:spPr>
          <a:xfrm>
            <a:off x="6792397" y="5569029"/>
            <a:ext cx="3169325" cy="1238250"/>
          </a:xfrm>
          <a:prstGeom prst="rect">
            <a:avLst/>
          </a:prstGeom>
          <a:noFill/>
          <a:ln/>
        </p:spPr>
        <p:txBody>
          <a:bodyPr wrap="square" rtlCol="0" anchor="t"/>
          <a:lstStyle/>
          <a:p>
            <a:pPr indent="0" marL="0">
              <a:lnSpc>
                <a:spcPts val="2438"/>
              </a:lnSpc>
              <a:buNone/>
            </a:pPr>
            <a:r>
              <a:rPr lang="en-US" sz="1524" dirty="0">
                <a:solidFill>
                  <a:srgbClr val="CAD6DE"/>
                </a:solidFill>
                <a:latin typeface="Cabin" pitchFamily="34" charset="0"/>
                <a:ea typeface="Cabin" pitchFamily="34" charset="-122"/>
                <a:cs typeface="Cabin" pitchFamily="34" charset="-120"/>
              </a:rPr>
              <a:t>Mines add an extra layer of challenge. Players must navigate around the board carefully to "avoid triggering mines".</a:t>
            </a:r>
            <a:endParaRPr lang="en-US" sz="1524" dirty="0"/>
          </a:p>
        </p:txBody>
      </p:sp>
      <p:sp>
        <p:nvSpPr>
          <p:cNvPr id="18" name="Shape 14"/>
          <p:cNvSpPr/>
          <p:nvPr/>
        </p:nvSpPr>
        <p:spPr>
          <a:xfrm>
            <a:off x="10155198" y="5168384"/>
            <a:ext cx="435293" cy="435293"/>
          </a:xfrm>
          <a:prstGeom prst="roundRect">
            <a:avLst>
              <a:gd name="adj" fmla="val 8002"/>
            </a:avLst>
          </a:prstGeom>
          <a:solidFill>
            <a:srgbClr val="304755"/>
          </a:solidFill>
          <a:ln/>
        </p:spPr>
      </p:sp>
      <p:sp>
        <p:nvSpPr>
          <p:cNvPr id="19" name="Text 15"/>
          <p:cNvSpPr/>
          <p:nvPr/>
        </p:nvSpPr>
        <p:spPr>
          <a:xfrm>
            <a:off x="10263068" y="5249347"/>
            <a:ext cx="219432" cy="273248"/>
          </a:xfrm>
          <a:prstGeom prst="rect">
            <a:avLst/>
          </a:prstGeom>
          <a:noFill/>
          <a:ln/>
        </p:spPr>
        <p:txBody>
          <a:bodyPr wrap="none" rtlCol="0" anchor="t"/>
          <a:lstStyle/>
          <a:p>
            <a:pPr algn="ctr" indent="0" marL="0">
              <a:lnSpc>
                <a:spcPts val="2151"/>
              </a:lnSpc>
              <a:buNone/>
            </a:pPr>
            <a:r>
              <a:rPr lang="en-US" sz="2151" dirty="0">
                <a:solidFill>
                  <a:srgbClr val="CAD6DE"/>
                </a:solidFill>
                <a:latin typeface="Unbounded" pitchFamily="34" charset="0"/>
                <a:ea typeface="Unbounded" pitchFamily="34" charset="-122"/>
                <a:cs typeface="Unbounded" pitchFamily="34" charset="-120"/>
              </a:rPr>
              <a:t>4</a:t>
            </a:r>
            <a:endParaRPr lang="en-US" sz="2151" dirty="0"/>
          </a:p>
        </p:txBody>
      </p:sp>
      <p:sp>
        <p:nvSpPr>
          <p:cNvPr id="20" name="Text 16"/>
          <p:cNvSpPr/>
          <p:nvPr/>
        </p:nvSpPr>
        <p:spPr>
          <a:xfrm>
            <a:off x="10783967" y="5168384"/>
            <a:ext cx="2644140" cy="284559"/>
          </a:xfrm>
          <a:prstGeom prst="rect">
            <a:avLst/>
          </a:prstGeom>
          <a:noFill/>
          <a:ln/>
        </p:spPr>
        <p:txBody>
          <a:bodyPr wrap="none" rtlCol="0" anchor="t"/>
          <a:lstStyle/>
          <a:p>
            <a:pPr indent="0" marL="0">
              <a:lnSpc>
                <a:spcPts val="2241"/>
              </a:lnSpc>
              <a:buNone/>
            </a:pPr>
            <a:r>
              <a:rPr lang="en-US" sz="1793" dirty="0">
                <a:solidFill>
                  <a:srgbClr val="CAD6DE"/>
                </a:solidFill>
                <a:latin typeface="Unbounded" pitchFamily="34" charset="0"/>
                <a:ea typeface="Unbounded" pitchFamily="34" charset="-122"/>
                <a:cs typeface="Unbounded" pitchFamily="34" charset="-120"/>
              </a:rPr>
              <a:t>Winning Conditions</a:t>
            </a:r>
            <a:endParaRPr lang="en-US" sz="1793" dirty="0"/>
          </a:p>
        </p:txBody>
      </p:sp>
      <p:sp>
        <p:nvSpPr>
          <p:cNvPr id="21" name="Text 17"/>
          <p:cNvSpPr/>
          <p:nvPr/>
        </p:nvSpPr>
        <p:spPr>
          <a:xfrm>
            <a:off x="10783967" y="5569029"/>
            <a:ext cx="3169325" cy="1238250"/>
          </a:xfrm>
          <a:prstGeom prst="rect">
            <a:avLst/>
          </a:prstGeom>
          <a:noFill/>
          <a:ln/>
        </p:spPr>
        <p:txBody>
          <a:bodyPr wrap="square" rtlCol="0" anchor="t"/>
          <a:lstStyle/>
          <a:p>
            <a:pPr indent="0" marL="0">
              <a:lnSpc>
                <a:spcPts val="2438"/>
              </a:lnSpc>
              <a:buNone/>
            </a:pPr>
            <a:r>
              <a:rPr lang="en-US" sz="1524" dirty="0">
                <a:solidFill>
                  <a:srgbClr val="CAD6DE"/>
                </a:solidFill>
                <a:latin typeface="Cabin" pitchFamily="34" charset="0"/>
                <a:ea typeface="Cabin" pitchFamily="34" charset="-122"/>
                <a:cs typeface="Cabin" pitchFamily="34" charset="-120"/>
              </a:rPr>
              <a:t>Victory is achieved by either reaching the opposite end of the board with a piece or eliminating all opponent pieces.</a:t>
            </a:r>
            <a:endParaRPr lang="en-US" sz="152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837724" y="1528167"/>
            <a:ext cx="9783366" cy="704017"/>
          </a:xfrm>
          <a:prstGeom prst="rect">
            <a:avLst/>
          </a:prstGeom>
          <a:noFill/>
          <a:ln/>
        </p:spPr>
        <p:txBody>
          <a:bodyPr wrap="none" rtlCol="0" anchor="t"/>
          <a:lstStyle/>
          <a:p>
            <a:pPr indent="0" marL="0">
              <a:lnSpc>
                <a:spcPts val="5544"/>
              </a:lnSpc>
              <a:buNone/>
            </a:pPr>
            <a:r>
              <a:rPr lang="en-US" sz="4435" dirty="0">
                <a:solidFill>
                  <a:srgbClr val="FFFFFF"/>
                </a:solidFill>
                <a:latin typeface="Unbounded" pitchFamily="34" charset="0"/>
                <a:ea typeface="Unbounded" pitchFamily="34" charset="-122"/>
                <a:cs typeface="Unbounded" pitchFamily="34" charset="-120"/>
              </a:rPr>
              <a:t>Implemented Game Features</a:t>
            </a:r>
            <a:endParaRPr lang="en-US" sz="4435" dirty="0"/>
          </a:p>
        </p:txBody>
      </p:sp>
      <p:sp>
        <p:nvSpPr>
          <p:cNvPr id="5" name="Text 2"/>
          <p:cNvSpPr/>
          <p:nvPr/>
        </p:nvSpPr>
        <p:spPr>
          <a:xfrm>
            <a:off x="837724" y="2830473"/>
            <a:ext cx="2816185" cy="351949"/>
          </a:xfrm>
          <a:prstGeom prst="rect">
            <a:avLst/>
          </a:prstGeom>
          <a:noFill/>
          <a:ln/>
        </p:spPr>
        <p:txBody>
          <a:bodyPr wrap="none" rtlCol="0" anchor="t"/>
          <a:lstStyle/>
          <a:p>
            <a:pPr indent="0" marL="0">
              <a:lnSpc>
                <a:spcPts val="2772"/>
              </a:lnSpc>
              <a:buNone/>
            </a:pPr>
            <a:r>
              <a:rPr lang="en-US" sz="2218" dirty="0">
                <a:solidFill>
                  <a:srgbClr val="FFFFFF"/>
                </a:solidFill>
                <a:latin typeface="Unbounded" pitchFamily="34" charset="0"/>
                <a:ea typeface="Unbounded" pitchFamily="34" charset="-122"/>
                <a:cs typeface="Unbounded" pitchFamily="34" charset="-120"/>
              </a:rPr>
              <a:t>Mine Reshuffling</a:t>
            </a:r>
            <a:endParaRPr lang="en-US" sz="2218" dirty="0"/>
          </a:p>
        </p:txBody>
      </p:sp>
      <p:sp>
        <p:nvSpPr>
          <p:cNvPr id="6" name="Text 3"/>
          <p:cNvSpPr/>
          <p:nvPr/>
        </p:nvSpPr>
        <p:spPr>
          <a:xfrm>
            <a:off x="837724" y="3421737"/>
            <a:ext cx="3928586" cy="2681168"/>
          </a:xfrm>
          <a:prstGeom prst="rect">
            <a:avLst/>
          </a:prstGeom>
          <a:noFill/>
          <a:ln/>
        </p:spPr>
        <p:txBody>
          <a:bodyPr wrap="squar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Each player has two opportunities per game to reshuffle the positions of the mines. This feature adds a dynamic element to the game, allowing players to potentially change the board state in their favor or disrupt their opponent's strategy.</a:t>
            </a:r>
            <a:endParaRPr lang="en-US" sz="1885" dirty="0"/>
          </a:p>
        </p:txBody>
      </p:sp>
      <p:sp>
        <p:nvSpPr>
          <p:cNvPr id="7" name="Text 4"/>
          <p:cNvSpPr/>
          <p:nvPr/>
        </p:nvSpPr>
        <p:spPr>
          <a:xfrm>
            <a:off x="5357813" y="2830473"/>
            <a:ext cx="2816185" cy="351949"/>
          </a:xfrm>
          <a:prstGeom prst="rect">
            <a:avLst/>
          </a:prstGeom>
          <a:noFill/>
          <a:ln/>
        </p:spPr>
        <p:txBody>
          <a:bodyPr wrap="none" rtlCol="0" anchor="t"/>
          <a:lstStyle/>
          <a:p>
            <a:pPr indent="0" marL="0">
              <a:lnSpc>
                <a:spcPts val="2772"/>
              </a:lnSpc>
              <a:buNone/>
            </a:pPr>
            <a:r>
              <a:rPr lang="en-US" sz="2218" dirty="0">
                <a:solidFill>
                  <a:srgbClr val="FFFFFF"/>
                </a:solidFill>
                <a:latin typeface="Unbounded" pitchFamily="34" charset="0"/>
                <a:ea typeface="Unbounded" pitchFamily="34" charset="-122"/>
                <a:cs typeface="Unbounded" pitchFamily="34" charset="-120"/>
              </a:rPr>
              <a:t>AI Opponent</a:t>
            </a:r>
            <a:endParaRPr lang="en-US" sz="2218" dirty="0"/>
          </a:p>
        </p:txBody>
      </p:sp>
      <p:sp>
        <p:nvSpPr>
          <p:cNvPr id="8" name="Text 5"/>
          <p:cNvSpPr/>
          <p:nvPr/>
        </p:nvSpPr>
        <p:spPr>
          <a:xfrm>
            <a:off x="5357813" y="3421737"/>
            <a:ext cx="3928586" cy="3064193"/>
          </a:xfrm>
          <a:prstGeom prst="rect">
            <a:avLst/>
          </a:prstGeom>
          <a:noFill/>
          <a:ln/>
        </p:spPr>
        <p:txBody>
          <a:bodyPr wrap="squar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The game features an AI opponent powered by the Minimax algorithm with Alpha-Beta Pruning. This provides a challenging and adaptive gameplay experience, as the AI can make strategic decisions based on the current board state and potential future moves.</a:t>
            </a:r>
            <a:endParaRPr lang="en-US" sz="1885" dirty="0"/>
          </a:p>
        </p:txBody>
      </p:sp>
      <p:sp>
        <p:nvSpPr>
          <p:cNvPr id="9" name="Text 6"/>
          <p:cNvSpPr/>
          <p:nvPr/>
        </p:nvSpPr>
        <p:spPr>
          <a:xfrm>
            <a:off x="9877901" y="2830473"/>
            <a:ext cx="3928586" cy="703898"/>
          </a:xfrm>
          <a:prstGeom prst="rect">
            <a:avLst/>
          </a:prstGeom>
          <a:noFill/>
          <a:ln/>
        </p:spPr>
        <p:txBody>
          <a:bodyPr wrap="square" rtlCol="0" anchor="t"/>
          <a:lstStyle/>
          <a:p>
            <a:pPr indent="0" marL="0">
              <a:lnSpc>
                <a:spcPts val="2772"/>
              </a:lnSpc>
              <a:buNone/>
            </a:pPr>
            <a:r>
              <a:rPr lang="en-US" sz="2218" dirty="0">
                <a:solidFill>
                  <a:srgbClr val="FFFFFF"/>
                </a:solidFill>
                <a:latin typeface="Unbounded" pitchFamily="34" charset="0"/>
                <a:ea typeface="Unbounded" pitchFamily="34" charset="-122"/>
                <a:cs typeface="Unbounded" pitchFamily="34" charset="-120"/>
              </a:rPr>
              <a:t>Graphical User Interface</a:t>
            </a:r>
            <a:endParaRPr lang="en-US" sz="2218" dirty="0"/>
          </a:p>
        </p:txBody>
      </p:sp>
      <p:sp>
        <p:nvSpPr>
          <p:cNvPr id="10" name="Text 7"/>
          <p:cNvSpPr/>
          <p:nvPr/>
        </p:nvSpPr>
        <p:spPr>
          <a:xfrm>
            <a:off x="9877901" y="3773686"/>
            <a:ext cx="3928586" cy="1532096"/>
          </a:xfrm>
          <a:prstGeom prst="rect">
            <a:avLst/>
          </a:prstGeom>
          <a:noFill/>
          <a:ln/>
        </p:spPr>
        <p:txBody>
          <a:bodyPr wrap="square" rtlCol="0" anchor="t"/>
          <a:lstStyle/>
          <a:p>
            <a:pPr indent="0" marL="0">
              <a:lnSpc>
                <a:spcPts val="3016"/>
              </a:lnSpc>
              <a:buNone/>
            </a:pPr>
            <a:r>
              <a:rPr lang="en-US" sz="1885" dirty="0">
                <a:solidFill>
                  <a:srgbClr val="CAD6DE"/>
                </a:solidFill>
                <a:latin typeface="Cabin" pitchFamily="34" charset="0"/>
                <a:ea typeface="Cabin" pitchFamily="34" charset="-122"/>
                <a:cs typeface="Cabin" pitchFamily="34" charset="-120"/>
              </a:rPr>
              <a:t>Built using the Pygame library. The GUI allows for smooth interaction with the game board, piece movement, and mine reshuffling.</a:t>
            </a:r>
            <a:endParaRPr lang="en-US" sz="1885"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72783" y="675084"/>
            <a:ext cx="7971234" cy="985361"/>
          </a:xfrm>
          <a:prstGeom prst="rect">
            <a:avLst/>
          </a:prstGeom>
          <a:noFill/>
          <a:ln/>
        </p:spPr>
        <p:txBody>
          <a:bodyPr wrap="square" rtlCol="0" anchor="t"/>
          <a:lstStyle/>
          <a:p>
            <a:pPr indent="0" marL="0">
              <a:lnSpc>
                <a:spcPts val="3881"/>
              </a:lnSpc>
              <a:buNone/>
            </a:pPr>
            <a:r>
              <a:rPr lang="en-US" sz="3105" dirty="0">
                <a:solidFill>
                  <a:srgbClr val="FFFFFF"/>
                </a:solidFill>
                <a:latin typeface="Unbounded" pitchFamily="34" charset="0"/>
                <a:ea typeface="Unbounded" pitchFamily="34" charset="-122"/>
                <a:cs typeface="Unbounded" pitchFamily="34" charset="-120"/>
              </a:rPr>
              <a:t>Minimax Algorithm Implementation</a:t>
            </a:r>
            <a:endParaRPr lang="en-US" sz="3105" dirty="0"/>
          </a:p>
        </p:txBody>
      </p:sp>
      <p:sp>
        <p:nvSpPr>
          <p:cNvPr id="6" name="Shape 2"/>
          <p:cNvSpPr/>
          <p:nvPr/>
        </p:nvSpPr>
        <p:spPr>
          <a:xfrm>
            <a:off x="6135648" y="2100263"/>
            <a:ext cx="376952" cy="376952"/>
          </a:xfrm>
          <a:prstGeom prst="roundRect">
            <a:avLst>
              <a:gd name="adj" fmla="val 8002"/>
            </a:avLst>
          </a:prstGeom>
          <a:solidFill>
            <a:srgbClr val="304755"/>
          </a:solidFill>
          <a:ln/>
        </p:spPr>
      </p:sp>
      <p:sp>
        <p:nvSpPr>
          <p:cNvPr id="7" name="Text 3"/>
          <p:cNvSpPr/>
          <p:nvPr/>
        </p:nvSpPr>
        <p:spPr>
          <a:xfrm>
            <a:off x="6268403" y="2170390"/>
            <a:ext cx="111443" cy="236577"/>
          </a:xfrm>
          <a:prstGeom prst="rect">
            <a:avLst/>
          </a:prstGeom>
          <a:noFill/>
          <a:ln/>
        </p:spPr>
        <p:txBody>
          <a:bodyPr wrap="none" rtlCol="0" anchor="t"/>
          <a:lstStyle/>
          <a:p>
            <a:pPr algn="ctr" indent="0" marL="0">
              <a:lnSpc>
                <a:spcPts val="1863"/>
              </a:lnSpc>
              <a:buNone/>
            </a:pPr>
            <a:r>
              <a:rPr lang="en-US" sz="1863" dirty="0">
                <a:solidFill>
                  <a:srgbClr val="CAD6DE"/>
                </a:solidFill>
                <a:latin typeface="Unbounded" pitchFamily="34" charset="0"/>
                <a:ea typeface="Unbounded" pitchFamily="34" charset="-122"/>
                <a:cs typeface="Unbounded" pitchFamily="34" charset="-120"/>
              </a:rPr>
              <a:t>1</a:t>
            </a:r>
            <a:endParaRPr lang="en-US" sz="1863" dirty="0"/>
          </a:p>
        </p:txBody>
      </p:sp>
      <p:sp>
        <p:nvSpPr>
          <p:cNvPr id="8" name="Text 4"/>
          <p:cNvSpPr/>
          <p:nvPr/>
        </p:nvSpPr>
        <p:spPr>
          <a:xfrm>
            <a:off x="7245668" y="2079308"/>
            <a:ext cx="2323267"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Algorithm Overview</a:t>
            </a:r>
            <a:endParaRPr lang="en-US" sz="1552" dirty="0"/>
          </a:p>
        </p:txBody>
      </p:sp>
      <p:sp>
        <p:nvSpPr>
          <p:cNvPr id="9" name="Text 5"/>
          <p:cNvSpPr/>
          <p:nvPr/>
        </p:nvSpPr>
        <p:spPr>
          <a:xfrm>
            <a:off x="7245668" y="2426256"/>
            <a:ext cx="6798350" cy="80402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The Minimax algorithm is a decision-making algorithm used in two-player games. It works by simulating all possible moves and their outcomes to determine the optimal move for the AI opponent.</a:t>
            </a:r>
            <a:endParaRPr lang="en-US" sz="1319" dirty="0"/>
          </a:p>
        </p:txBody>
      </p:sp>
      <p:sp>
        <p:nvSpPr>
          <p:cNvPr id="10" name="Shape 6"/>
          <p:cNvSpPr/>
          <p:nvPr/>
        </p:nvSpPr>
        <p:spPr>
          <a:xfrm>
            <a:off x="6135648" y="3753802"/>
            <a:ext cx="376952" cy="376952"/>
          </a:xfrm>
          <a:prstGeom prst="roundRect">
            <a:avLst>
              <a:gd name="adj" fmla="val 8002"/>
            </a:avLst>
          </a:prstGeom>
          <a:solidFill>
            <a:srgbClr val="304755"/>
          </a:solidFill>
          <a:ln/>
        </p:spPr>
      </p:sp>
      <p:sp>
        <p:nvSpPr>
          <p:cNvPr id="11" name="Text 7"/>
          <p:cNvSpPr/>
          <p:nvPr/>
        </p:nvSpPr>
        <p:spPr>
          <a:xfrm>
            <a:off x="6230779" y="3823930"/>
            <a:ext cx="186571" cy="236577"/>
          </a:xfrm>
          <a:prstGeom prst="rect">
            <a:avLst/>
          </a:prstGeom>
          <a:noFill/>
          <a:ln/>
        </p:spPr>
        <p:txBody>
          <a:bodyPr wrap="none" rtlCol="0" anchor="t"/>
          <a:lstStyle/>
          <a:p>
            <a:pPr algn="ctr" indent="0" marL="0">
              <a:lnSpc>
                <a:spcPts val="1863"/>
              </a:lnSpc>
              <a:buNone/>
            </a:pPr>
            <a:r>
              <a:rPr lang="en-US" sz="1863" dirty="0">
                <a:solidFill>
                  <a:srgbClr val="CAD6DE"/>
                </a:solidFill>
                <a:latin typeface="Unbounded" pitchFamily="34" charset="0"/>
                <a:ea typeface="Unbounded" pitchFamily="34" charset="-122"/>
                <a:cs typeface="Unbounded" pitchFamily="34" charset="-120"/>
              </a:rPr>
              <a:t>2</a:t>
            </a:r>
            <a:endParaRPr lang="en-US" sz="1863" dirty="0"/>
          </a:p>
        </p:txBody>
      </p:sp>
      <p:sp>
        <p:nvSpPr>
          <p:cNvPr id="12" name="Text 8"/>
          <p:cNvSpPr/>
          <p:nvPr/>
        </p:nvSpPr>
        <p:spPr>
          <a:xfrm>
            <a:off x="7245668" y="3732848"/>
            <a:ext cx="2540794"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Recursive Exploration</a:t>
            </a:r>
            <a:endParaRPr lang="en-US" sz="1552" dirty="0"/>
          </a:p>
        </p:txBody>
      </p:sp>
      <p:sp>
        <p:nvSpPr>
          <p:cNvPr id="13" name="Text 9"/>
          <p:cNvSpPr/>
          <p:nvPr/>
        </p:nvSpPr>
        <p:spPr>
          <a:xfrm>
            <a:off x="7245668" y="4079796"/>
            <a:ext cx="6798350" cy="53601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The algorithm recursively explores the game tree, alternating between maximizing the AI's score and minimizing the player's score at each level.</a:t>
            </a:r>
            <a:endParaRPr lang="en-US" sz="1319" dirty="0"/>
          </a:p>
        </p:txBody>
      </p:sp>
      <p:sp>
        <p:nvSpPr>
          <p:cNvPr id="14" name="Shape 10"/>
          <p:cNvSpPr/>
          <p:nvPr/>
        </p:nvSpPr>
        <p:spPr>
          <a:xfrm>
            <a:off x="6135648" y="5139333"/>
            <a:ext cx="376952" cy="376952"/>
          </a:xfrm>
          <a:prstGeom prst="roundRect">
            <a:avLst>
              <a:gd name="adj" fmla="val 8002"/>
            </a:avLst>
          </a:prstGeom>
          <a:solidFill>
            <a:srgbClr val="304755"/>
          </a:solidFill>
          <a:ln/>
        </p:spPr>
      </p:sp>
      <p:sp>
        <p:nvSpPr>
          <p:cNvPr id="15" name="Text 11"/>
          <p:cNvSpPr/>
          <p:nvPr/>
        </p:nvSpPr>
        <p:spPr>
          <a:xfrm>
            <a:off x="6228993" y="5209461"/>
            <a:ext cx="190143" cy="236577"/>
          </a:xfrm>
          <a:prstGeom prst="rect">
            <a:avLst/>
          </a:prstGeom>
          <a:noFill/>
          <a:ln/>
        </p:spPr>
        <p:txBody>
          <a:bodyPr wrap="none" rtlCol="0" anchor="t"/>
          <a:lstStyle/>
          <a:p>
            <a:pPr algn="ctr" indent="0" marL="0">
              <a:lnSpc>
                <a:spcPts val="1863"/>
              </a:lnSpc>
              <a:buNone/>
            </a:pPr>
            <a:r>
              <a:rPr lang="en-US" sz="1863" dirty="0">
                <a:solidFill>
                  <a:srgbClr val="CAD6DE"/>
                </a:solidFill>
                <a:latin typeface="Unbounded" pitchFamily="34" charset="0"/>
                <a:ea typeface="Unbounded" pitchFamily="34" charset="-122"/>
                <a:cs typeface="Unbounded" pitchFamily="34" charset="-120"/>
              </a:rPr>
              <a:t>3</a:t>
            </a:r>
            <a:endParaRPr lang="en-US" sz="1863" dirty="0"/>
          </a:p>
        </p:txBody>
      </p:sp>
      <p:sp>
        <p:nvSpPr>
          <p:cNvPr id="16" name="Text 12"/>
          <p:cNvSpPr/>
          <p:nvPr/>
        </p:nvSpPr>
        <p:spPr>
          <a:xfrm>
            <a:off x="7245668" y="5118378"/>
            <a:ext cx="2334101"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Evaluation Function</a:t>
            </a:r>
            <a:endParaRPr lang="en-US" sz="1552" dirty="0"/>
          </a:p>
        </p:txBody>
      </p:sp>
      <p:sp>
        <p:nvSpPr>
          <p:cNvPr id="17" name="Text 13"/>
          <p:cNvSpPr/>
          <p:nvPr/>
        </p:nvSpPr>
        <p:spPr>
          <a:xfrm>
            <a:off x="7245668" y="5465326"/>
            <a:ext cx="6798350" cy="53601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At leaf nodes or a specified depth, an evaluation function assesses the board state, considering factors such as piece count, position, and mine proximity.</a:t>
            </a:r>
            <a:endParaRPr lang="en-US" sz="1319" dirty="0"/>
          </a:p>
        </p:txBody>
      </p:sp>
      <p:sp>
        <p:nvSpPr>
          <p:cNvPr id="18" name="Shape 14"/>
          <p:cNvSpPr/>
          <p:nvPr/>
        </p:nvSpPr>
        <p:spPr>
          <a:xfrm>
            <a:off x="6135648" y="6524863"/>
            <a:ext cx="376952" cy="376952"/>
          </a:xfrm>
          <a:prstGeom prst="roundRect">
            <a:avLst>
              <a:gd name="adj" fmla="val 8002"/>
            </a:avLst>
          </a:prstGeom>
          <a:solidFill>
            <a:srgbClr val="304755"/>
          </a:solidFill>
          <a:ln/>
        </p:spPr>
      </p:sp>
      <p:sp>
        <p:nvSpPr>
          <p:cNvPr id="19" name="Text 15"/>
          <p:cNvSpPr/>
          <p:nvPr/>
        </p:nvSpPr>
        <p:spPr>
          <a:xfrm>
            <a:off x="6229112" y="6594991"/>
            <a:ext cx="189905" cy="236577"/>
          </a:xfrm>
          <a:prstGeom prst="rect">
            <a:avLst/>
          </a:prstGeom>
          <a:noFill/>
          <a:ln/>
        </p:spPr>
        <p:txBody>
          <a:bodyPr wrap="none" rtlCol="0" anchor="t"/>
          <a:lstStyle/>
          <a:p>
            <a:pPr algn="ctr" indent="0" marL="0">
              <a:lnSpc>
                <a:spcPts val="1863"/>
              </a:lnSpc>
              <a:buNone/>
            </a:pPr>
            <a:r>
              <a:rPr lang="en-US" sz="1863" dirty="0">
                <a:solidFill>
                  <a:srgbClr val="CAD6DE"/>
                </a:solidFill>
                <a:latin typeface="Unbounded" pitchFamily="34" charset="0"/>
                <a:ea typeface="Unbounded" pitchFamily="34" charset="-122"/>
                <a:cs typeface="Unbounded" pitchFamily="34" charset="-120"/>
              </a:rPr>
              <a:t>4</a:t>
            </a:r>
            <a:endParaRPr lang="en-US" sz="1863" dirty="0"/>
          </a:p>
        </p:txBody>
      </p:sp>
      <p:sp>
        <p:nvSpPr>
          <p:cNvPr id="20" name="Text 16"/>
          <p:cNvSpPr/>
          <p:nvPr/>
        </p:nvSpPr>
        <p:spPr>
          <a:xfrm>
            <a:off x="7245668" y="6503908"/>
            <a:ext cx="2396966"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Best Move Selection</a:t>
            </a:r>
            <a:endParaRPr lang="en-US" sz="1552" dirty="0"/>
          </a:p>
        </p:txBody>
      </p:sp>
      <p:sp>
        <p:nvSpPr>
          <p:cNvPr id="21" name="Text 17"/>
          <p:cNvSpPr/>
          <p:nvPr/>
        </p:nvSpPr>
        <p:spPr>
          <a:xfrm>
            <a:off x="7245668" y="6850856"/>
            <a:ext cx="6798350" cy="53601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The algorithm propagates scores up the tree, ultimately selecting the move that leads to the best possible outcome for the AI player.</a:t>
            </a:r>
            <a:endParaRPr lang="en-US" sz="1319"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72783" y="916186"/>
            <a:ext cx="7679769" cy="492681"/>
          </a:xfrm>
          <a:prstGeom prst="rect">
            <a:avLst/>
          </a:prstGeom>
          <a:noFill/>
          <a:ln/>
        </p:spPr>
        <p:txBody>
          <a:bodyPr wrap="none" rtlCol="0" anchor="t"/>
          <a:lstStyle/>
          <a:p>
            <a:pPr indent="0" marL="0">
              <a:lnSpc>
                <a:spcPts val="3881"/>
              </a:lnSpc>
              <a:buNone/>
            </a:pPr>
            <a:r>
              <a:rPr lang="en-US" sz="3105" dirty="0">
                <a:solidFill>
                  <a:srgbClr val="FFFFFF"/>
                </a:solidFill>
                <a:latin typeface="Unbounded" pitchFamily="34" charset="0"/>
                <a:ea typeface="Unbounded" pitchFamily="34" charset="-122"/>
                <a:cs typeface="Unbounded" pitchFamily="34" charset="-120"/>
              </a:rPr>
              <a:t>Alpha-Beta Pruning Optimization</a:t>
            </a:r>
            <a:endParaRPr lang="en-US" sz="3105" dirty="0"/>
          </a:p>
        </p:txBody>
      </p:sp>
      <p:pic>
        <p:nvPicPr>
          <p:cNvPr id="6" name="Image 2" descr="preencoded.png">    </p:cNvPr>
          <p:cNvPicPr>
            <a:picLocks noChangeAspect="1"/>
          </p:cNvPicPr>
          <p:nvPr/>
        </p:nvPicPr>
        <p:blipFill>
          <a:blip r:embed="rId3"/>
          <a:stretch>
            <a:fillRect/>
          </a:stretch>
        </p:blipFill>
        <p:spPr>
          <a:xfrm>
            <a:off x="6072783" y="1660208"/>
            <a:ext cx="837724" cy="1486019"/>
          </a:xfrm>
          <a:prstGeom prst="rect">
            <a:avLst/>
          </a:prstGeom>
        </p:spPr>
      </p:pic>
      <p:sp>
        <p:nvSpPr>
          <p:cNvPr id="7" name="Text 2"/>
          <p:cNvSpPr/>
          <p:nvPr/>
        </p:nvSpPr>
        <p:spPr>
          <a:xfrm>
            <a:off x="7161848" y="1827728"/>
            <a:ext cx="2324814"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Pruning Mechanism</a:t>
            </a:r>
            <a:endParaRPr lang="en-US" sz="1552" dirty="0"/>
          </a:p>
        </p:txBody>
      </p:sp>
      <p:sp>
        <p:nvSpPr>
          <p:cNvPr id="8" name="Text 3"/>
          <p:cNvSpPr/>
          <p:nvPr/>
        </p:nvSpPr>
        <p:spPr>
          <a:xfrm>
            <a:off x="7161848" y="2174677"/>
            <a:ext cx="6882170" cy="80402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Alpha-Beta Pruning is an optimization technique applied to the Minimax algorithm. It reduces the number of nodes evaluated in the search tree by eliminating branches that cannot possibly influence the final decision.</a:t>
            </a:r>
            <a:endParaRPr lang="en-US" sz="1319" dirty="0"/>
          </a:p>
        </p:txBody>
      </p:sp>
      <p:pic>
        <p:nvPicPr>
          <p:cNvPr id="9" name="Image 3" descr="preencoded.png">    </p:cNvPr>
          <p:cNvPicPr>
            <a:picLocks noChangeAspect="1"/>
          </p:cNvPicPr>
          <p:nvPr/>
        </p:nvPicPr>
        <p:blipFill>
          <a:blip r:embed="rId4"/>
          <a:stretch>
            <a:fillRect/>
          </a:stretch>
        </p:blipFill>
        <p:spPr>
          <a:xfrm>
            <a:off x="6072783" y="3146227"/>
            <a:ext cx="837724" cy="1486019"/>
          </a:xfrm>
          <a:prstGeom prst="rect">
            <a:avLst/>
          </a:prstGeom>
        </p:spPr>
      </p:pic>
      <p:sp>
        <p:nvSpPr>
          <p:cNvPr id="10" name="Text 4"/>
          <p:cNvSpPr/>
          <p:nvPr/>
        </p:nvSpPr>
        <p:spPr>
          <a:xfrm>
            <a:off x="7161848" y="3313748"/>
            <a:ext cx="2638663"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Alpha and Beta Values</a:t>
            </a:r>
            <a:endParaRPr lang="en-US" sz="1552" dirty="0"/>
          </a:p>
        </p:txBody>
      </p:sp>
      <p:sp>
        <p:nvSpPr>
          <p:cNvPr id="11" name="Text 5"/>
          <p:cNvSpPr/>
          <p:nvPr/>
        </p:nvSpPr>
        <p:spPr>
          <a:xfrm>
            <a:off x="7161848" y="3660696"/>
            <a:ext cx="6882170" cy="80402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The algorithm maintains two values, alpha and beta, representing the minimum score that the maximizing player is assured of and the maximum score that the minimizing player is assured of, respectively.</a:t>
            </a:r>
            <a:endParaRPr lang="en-US" sz="1319" dirty="0"/>
          </a:p>
        </p:txBody>
      </p:sp>
      <p:pic>
        <p:nvPicPr>
          <p:cNvPr id="12" name="Image 4" descr="preencoded.png">    </p:cNvPr>
          <p:cNvPicPr>
            <a:picLocks noChangeAspect="1"/>
          </p:cNvPicPr>
          <p:nvPr/>
        </p:nvPicPr>
        <p:blipFill>
          <a:blip r:embed="rId5"/>
          <a:stretch>
            <a:fillRect/>
          </a:stretch>
        </p:blipFill>
        <p:spPr>
          <a:xfrm>
            <a:off x="6072783" y="4632246"/>
            <a:ext cx="837724" cy="1340525"/>
          </a:xfrm>
          <a:prstGeom prst="rect">
            <a:avLst/>
          </a:prstGeom>
        </p:spPr>
      </p:pic>
      <p:sp>
        <p:nvSpPr>
          <p:cNvPr id="13" name="Text 6"/>
          <p:cNvSpPr/>
          <p:nvPr/>
        </p:nvSpPr>
        <p:spPr>
          <a:xfrm>
            <a:off x="7161848" y="4799767"/>
            <a:ext cx="2201466"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Branch Elimination</a:t>
            </a:r>
            <a:endParaRPr lang="en-US" sz="1552" dirty="0"/>
          </a:p>
        </p:txBody>
      </p:sp>
      <p:sp>
        <p:nvSpPr>
          <p:cNvPr id="14" name="Text 7"/>
          <p:cNvSpPr/>
          <p:nvPr/>
        </p:nvSpPr>
        <p:spPr>
          <a:xfrm>
            <a:off x="7161848" y="5146715"/>
            <a:ext cx="6882170" cy="53601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If the current node's value is worse than the alpha or beta value, depending on the player, the branch is pruned as it cannot affect the final decision.</a:t>
            </a:r>
            <a:endParaRPr lang="en-US" sz="1319" dirty="0"/>
          </a:p>
        </p:txBody>
      </p:sp>
      <p:pic>
        <p:nvPicPr>
          <p:cNvPr id="15" name="Image 5" descr="preencoded.png">    </p:cNvPr>
          <p:cNvPicPr>
            <a:picLocks noChangeAspect="1"/>
          </p:cNvPicPr>
          <p:nvPr/>
        </p:nvPicPr>
        <p:blipFill>
          <a:blip r:embed="rId6"/>
          <a:stretch>
            <a:fillRect/>
          </a:stretch>
        </p:blipFill>
        <p:spPr>
          <a:xfrm>
            <a:off x="6072783" y="5972770"/>
            <a:ext cx="837724" cy="1340525"/>
          </a:xfrm>
          <a:prstGeom prst="rect">
            <a:avLst/>
          </a:prstGeom>
        </p:spPr>
      </p:pic>
      <p:sp>
        <p:nvSpPr>
          <p:cNvPr id="16" name="Text 8"/>
          <p:cNvSpPr/>
          <p:nvPr/>
        </p:nvSpPr>
        <p:spPr>
          <a:xfrm>
            <a:off x="7161848" y="6140291"/>
            <a:ext cx="2336602" cy="246459"/>
          </a:xfrm>
          <a:prstGeom prst="rect">
            <a:avLst/>
          </a:prstGeom>
          <a:noFill/>
          <a:ln/>
        </p:spPr>
        <p:txBody>
          <a:bodyPr wrap="none" rtlCol="0" anchor="t"/>
          <a:lstStyle/>
          <a:p>
            <a:pPr algn="l" indent="0" marL="0">
              <a:lnSpc>
                <a:spcPts val="1940"/>
              </a:lnSpc>
              <a:buNone/>
            </a:pPr>
            <a:r>
              <a:rPr lang="en-US" sz="1552" dirty="0">
                <a:solidFill>
                  <a:srgbClr val="CAD6DE"/>
                </a:solidFill>
                <a:latin typeface="Unbounded" pitchFamily="34" charset="0"/>
                <a:ea typeface="Unbounded" pitchFamily="34" charset="-122"/>
                <a:cs typeface="Unbounded" pitchFamily="34" charset="-120"/>
              </a:rPr>
              <a:t>Improved Efficiency</a:t>
            </a:r>
            <a:endParaRPr lang="en-US" sz="1552" dirty="0"/>
          </a:p>
        </p:txBody>
      </p:sp>
      <p:sp>
        <p:nvSpPr>
          <p:cNvPr id="17" name="Text 9"/>
          <p:cNvSpPr/>
          <p:nvPr/>
        </p:nvSpPr>
        <p:spPr>
          <a:xfrm>
            <a:off x="7161848" y="6487239"/>
            <a:ext cx="6882170" cy="536019"/>
          </a:xfrm>
          <a:prstGeom prst="rect">
            <a:avLst/>
          </a:prstGeom>
          <a:noFill/>
          <a:ln/>
        </p:spPr>
        <p:txBody>
          <a:bodyPr wrap="square" rtlCol="0" anchor="t"/>
          <a:lstStyle/>
          <a:p>
            <a:pPr algn="l" indent="0" marL="0">
              <a:lnSpc>
                <a:spcPts val="2111"/>
              </a:lnSpc>
              <a:buNone/>
            </a:pPr>
            <a:r>
              <a:rPr lang="en-US" sz="1319" dirty="0">
                <a:solidFill>
                  <a:srgbClr val="CAD6DE"/>
                </a:solidFill>
                <a:latin typeface="Cabin" pitchFamily="34" charset="0"/>
                <a:ea typeface="Cabin" pitchFamily="34" charset="-122"/>
                <a:cs typeface="Cabin" pitchFamily="34" charset="-120"/>
              </a:rPr>
              <a:t>By pruning irrelevant branches, Alpha-Beta Pruning significantly reduces the number of nodes explored, allowing for deeper searches and faster decision-making by the AI opponent.</a:t>
            </a:r>
            <a:endParaRPr lang="en-US" sz="1319"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886"/>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44000" y="0"/>
            <a:ext cx="5486400" cy="8233886"/>
          </a:xfrm>
          <a:prstGeom prst="rect">
            <a:avLst/>
          </a:prstGeom>
        </p:spPr>
      </p:pic>
      <p:sp>
        <p:nvSpPr>
          <p:cNvPr id="5" name="Text 1"/>
          <p:cNvSpPr/>
          <p:nvPr/>
        </p:nvSpPr>
        <p:spPr>
          <a:xfrm>
            <a:off x="809268" y="635913"/>
            <a:ext cx="7525464" cy="1360170"/>
          </a:xfrm>
          <a:prstGeom prst="rect">
            <a:avLst/>
          </a:prstGeom>
          <a:noFill/>
          <a:ln/>
        </p:spPr>
        <p:txBody>
          <a:bodyPr wrap="square" rtlCol="0" anchor="t"/>
          <a:lstStyle/>
          <a:p>
            <a:pPr indent="0" marL="0">
              <a:lnSpc>
                <a:spcPts val="5355"/>
              </a:lnSpc>
              <a:buNone/>
            </a:pPr>
            <a:r>
              <a:rPr lang="en-US" sz="4284" dirty="0">
                <a:solidFill>
                  <a:srgbClr val="FFFFFF"/>
                </a:solidFill>
                <a:latin typeface="Unbounded" pitchFamily="34" charset="0"/>
                <a:ea typeface="Unbounded" pitchFamily="34" charset="-122"/>
                <a:cs typeface="Unbounded" pitchFamily="34" charset="-120"/>
              </a:rPr>
              <a:t>Evaluation Function Design</a:t>
            </a:r>
            <a:endParaRPr lang="en-US" sz="4284" dirty="0"/>
          </a:p>
        </p:txBody>
      </p:sp>
      <p:sp>
        <p:nvSpPr>
          <p:cNvPr id="6" name="Shape 2"/>
          <p:cNvSpPr/>
          <p:nvPr/>
        </p:nvSpPr>
        <p:spPr>
          <a:xfrm>
            <a:off x="809268" y="2342912"/>
            <a:ext cx="7525464" cy="5255062"/>
          </a:xfrm>
          <a:prstGeom prst="roundRect">
            <a:avLst>
              <a:gd name="adj" fmla="val 792"/>
            </a:avLst>
          </a:prstGeom>
          <a:noFill/>
          <a:ln w="7620">
            <a:solidFill>
              <a:srgbClr val="FFFFFF">
                <a:alpha val="24000"/>
              </a:srgbClr>
            </a:solidFill>
            <a:prstDash val="solid"/>
          </a:ln>
        </p:spPr>
      </p:sp>
      <p:sp>
        <p:nvSpPr>
          <p:cNvPr id="7" name="Shape 3"/>
          <p:cNvSpPr/>
          <p:nvPr/>
        </p:nvSpPr>
        <p:spPr>
          <a:xfrm>
            <a:off x="816888" y="2350532"/>
            <a:ext cx="7509391" cy="662583"/>
          </a:xfrm>
          <a:prstGeom prst="rect">
            <a:avLst/>
          </a:prstGeom>
          <a:solidFill>
            <a:srgbClr val="FFFFFF">
              <a:alpha val="4000"/>
            </a:srgbClr>
          </a:solidFill>
          <a:ln/>
        </p:spPr>
      </p:sp>
      <p:sp>
        <p:nvSpPr>
          <p:cNvPr id="8" name="Text 4"/>
          <p:cNvSpPr/>
          <p:nvPr/>
        </p:nvSpPr>
        <p:spPr>
          <a:xfrm>
            <a:off x="1049060" y="2496860"/>
            <a:ext cx="203656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Factor</a:t>
            </a:r>
            <a:endParaRPr lang="en-US" sz="1821" dirty="0"/>
          </a:p>
        </p:txBody>
      </p:sp>
      <p:sp>
        <p:nvSpPr>
          <p:cNvPr id="9" name="Text 5"/>
          <p:cNvSpPr/>
          <p:nvPr/>
        </p:nvSpPr>
        <p:spPr>
          <a:xfrm>
            <a:off x="3555683" y="2496860"/>
            <a:ext cx="203275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Weight</a:t>
            </a:r>
            <a:endParaRPr lang="en-US" sz="1821" dirty="0"/>
          </a:p>
        </p:txBody>
      </p:sp>
      <p:sp>
        <p:nvSpPr>
          <p:cNvPr id="10" name="Text 6"/>
          <p:cNvSpPr/>
          <p:nvPr/>
        </p:nvSpPr>
        <p:spPr>
          <a:xfrm>
            <a:off x="6058495" y="2496860"/>
            <a:ext cx="203656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Description</a:t>
            </a:r>
            <a:endParaRPr lang="en-US" sz="1821" dirty="0"/>
          </a:p>
        </p:txBody>
      </p:sp>
      <p:sp>
        <p:nvSpPr>
          <p:cNvPr id="11" name="Shape 7"/>
          <p:cNvSpPr/>
          <p:nvPr/>
        </p:nvSpPr>
        <p:spPr>
          <a:xfrm>
            <a:off x="816888" y="3013115"/>
            <a:ext cx="7509391" cy="1402437"/>
          </a:xfrm>
          <a:prstGeom prst="rect">
            <a:avLst/>
          </a:prstGeom>
          <a:solidFill>
            <a:srgbClr val="000000">
              <a:alpha val="4000"/>
            </a:srgbClr>
          </a:solidFill>
          <a:ln/>
        </p:spPr>
      </p:sp>
      <p:sp>
        <p:nvSpPr>
          <p:cNvPr id="12" name="Text 8"/>
          <p:cNvSpPr/>
          <p:nvPr/>
        </p:nvSpPr>
        <p:spPr>
          <a:xfrm>
            <a:off x="1049060" y="3159443"/>
            <a:ext cx="203656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Piece Count</a:t>
            </a:r>
            <a:endParaRPr lang="en-US" sz="1821" dirty="0"/>
          </a:p>
        </p:txBody>
      </p:sp>
      <p:sp>
        <p:nvSpPr>
          <p:cNvPr id="13" name="Text 9"/>
          <p:cNvSpPr/>
          <p:nvPr/>
        </p:nvSpPr>
        <p:spPr>
          <a:xfrm>
            <a:off x="3555683" y="3159443"/>
            <a:ext cx="203275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High</a:t>
            </a:r>
            <a:endParaRPr lang="en-US" sz="1821" dirty="0"/>
          </a:p>
        </p:txBody>
      </p:sp>
      <p:sp>
        <p:nvSpPr>
          <p:cNvPr id="14" name="Text 10"/>
          <p:cNvSpPr/>
          <p:nvPr/>
        </p:nvSpPr>
        <p:spPr>
          <a:xfrm>
            <a:off x="6058495" y="3159443"/>
            <a:ext cx="2036564" cy="1109782"/>
          </a:xfrm>
          <a:prstGeom prst="rect">
            <a:avLst/>
          </a:prstGeom>
          <a:noFill/>
          <a:ln/>
        </p:spPr>
        <p:txBody>
          <a:bodyPr wrap="squar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Number of pieces remaining for each player</a:t>
            </a:r>
            <a:endParaRPr lang="en-US" sz="1821" dirty="0"/>
          </a:p>
        </p:txBody>
      </p:sp>
      <p:sp>
        <p:nvSpPr>
          <p:cNvPr id="15" name="Shape 11"/>
          <p:cNvSpPr/>
          <p:nvPr/>
        </p:nvSpPr>
        <p:spPr>
          <a:xfrm>
            <a:off x="816888" y="4415552"/>
            <a:ext cx="7509391" cy="1402437"/>
          </a:xfrm>
          <a:prstGeom prst="rect">
            <a:avLst/>
          </a:prstGeom>
          <a:solidFill>
            <a:srgbClr val="FFFFFF">
              <a:alpha val="4000"/>
            </a:srgbClr>
          </a:solidFill>
          <a:ln/>
        </p:spPr>
      </p:sp>
      <p:sp>
        <p:nvSpPr>
          <p:cNvPr id="16" name="Text 12"/>
          <p:cNvSpPr/>
          <p:nvPr/>
        </p:nvSpPr>
        <p:spPr>
          <a:xfrm>
            <a:off x="1049060" y="4561880"/>
            <a:ext cx="203656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Board Position</a:t>
            </a:r>
            <a:endParaRPr lang="en-US" sz="1821" dirty="0"/>
          </a:p>
        </p:txBody>
      </p:sp>
      <p:sp>
        <p:nvSpPr>
          <p:cNvPr id="17" name="Text 13"/>
          <p:cNvSpPr/>
          <p:nvPr/>
        </p:nvSpPr>
        <p:spPr>
          <a:xfrm>
            <a:off x="3555683" y="4561880"/>
            <a:ext cx="203275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Medium</a:t>
            </a:r>
            <a:endParaRPr lang="en-US" sz="1821" dirty="0"/>
          </a:p>
        </p:txBody>
      </p:sp>
      <p:sp>
        <p:nvSpPr>
          <p:cNvPr id="18" name="Text 14"/>
          <p:cNvSpPr/>
          <p:nvPr/>
        </p:nvSpPr>
        <p:spPr>
          <a:xfrm>
            <a:off x="6058495" y="4561880"/>
            <a:ext cx="2036564" cy="1109782"/>
          </a:xfrm>
          <a:prstGeom prst="rect">
            <a:avLst/>
          </a:prstGeom>
          <a:noFill/>
          <a:ln/>
        </p:spPr>
        <p:txBody>
          <a:bodyPr wrap="squar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Control of strategic positions on the board</a:t>
            </a:r>
            <a:endParaRPr lang="en-US" sz="1821" dirty="0"/>
          </a:p>
        </p:txBody>
      </p:sp>
      <p:sp>
        <p:nvSpPr>
          <p:cNvPr id="19" name="Shape 15"/>
          <p:cNvSpPr/>
          <p:nvPr/>
        </p:nvSpPr>
        <p:spPr>
          <a:xfrm>
            <a:off x="816888" y="5817989"/>
            <a:ext cx="7509391" cy="1772364"/>
          </a:xfrm>
          <a:prstGeom prst="rect">
            <a:avLst/>
          </a:prstGeom>
          <a:solidFill>
            <a:srgbClr val="000000">
              <a:alpha val="4000"/>
            </a:srgbClr>
          </a:solidFill>
          <a:ln/>
        </p:spPr>
      </p:sp>
      <p:sp>
        <p:nvSpPr>
          <p:cNvPr id="20" name="Text 16"/>
          <p:cNvSpPr/>
          <p:nvPr/>
        </p:nvSpPr>
        <p:spPr>
          <a:xfrm>
            <a:off x="1049060" y="5964317"/>
            <a:ext cx="203656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Advancement</a:t>
            </a:r>
            <a:endParaRPr lang="en-US" sz="1821" dirty="0"/>
          </a:p>
        </p:txBody>
      </p:sp>
      <p:sp>
        <p:nvSpPr>
          <p:cNvPr id="21" name="Text 17"/>
          <p:cNvSpPr/>
          <p:nvPr/>
        </p:nvSpPr>
        <p:spPr>
          <a:xfrm>
            <a:off x="3555683" y="5964317"/>
            <a:ext cx="2032754" cy="369927"/>
          </a:xfrm>
          <a:prstGeom prst="rect">
            <a:avLst/>
          </a:prstGeom>
          <a:noFill/>
          <a:ln/>
        </p:spPr>
        <p:txBody>
          <a:bodyPr wrap="non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Medium</a:t>
            </a:r>
            <a:endParaRPr lang="en-US" sz="1821" dirty="0"/>
          </a:p>
        </p:txBody>
      </p:sp>
      <p:sp>
        <p:nvSpPr>
          <p:cNvPr id="22" name="Text 18"/>
          <p:cNvSpPr/>
          <p:nvPr/>
        </p:nvSpPr>
        <p:spPr>
          <a:xfrm>
            <a:off x="6058495" y="5964317"/>
            <a:ext cx="2036564" cy="1479709"/>
          </a:xfrm>
          <a:prstGeom prst="rect">
            <a:avLst/>
          </a:prstGeom>
          <a:noFill/>
          <a:ln/>
        </p:spPr>
        <p:txBody>
          <a:bodyPr wrap="square" rtlCol="0" anchor="t"/>
          <a:lstStyle/>
          <a:p>
            <a:pPr indent="0" marL="0">
              <a:lnSpc>
                <a:spcPts val="2913"/>
              </a:lnSpc>
              <a:buNone/>
            </a:pPr>
            <a:r>
              <a:rPr lang="en-US" sz="1821" dirty="0">
                <a:solidFill>
                  <a:srgbClr val="CAD6DE"/>
                </a:solidFill>
                <a:latin typeface="Cabin" pitchFamily="34" charset="0"/>
                <a:ea typeface="Cabin" pitchFamily="34" charset="-122"/>
                <a:cs typeface="Cabin" pitchFamily="34" charset="-120"/>
              </a:rPr>
              <a:t>Progress of pieces towards the opposite end of the board</a:t>
            </a:r>
            <a:endParaRPr lang="en-US" sz="182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2857262"/>
          </a:xfrm>
          <a:prstGeom prst="rect">
            <a:avLst/>
          </a:prstGeom>
        </p:spPr>
      </p:pic>
      <p:sp>
        <p:nvSpPr>
          <p:cNvPr id="5" name="Text 1"/>
          <p:cNvSpPr/>
          <p:nvPr/>
        </p:nvSpPr>
        <p:spPr>
          <a:xfrm>
            <a:off x="799981" y="3667839"/>
            <a:ext cx="11709202" cy="672227"/>
          </a:xfrm>
          <a:prstGeom prst="rect">
            <a:avLst/>
          </a:prstGeom>
          <a:noFill/>
          <a:ln/>
        </p:spPr>
        <p:txBody>
          <a:bodyPr wrap="none" rtlCol="0" anchor="t"/>
          <a:lstStyle/>
          <a:p>
            <a:pPr indent="0" marL="0">
              <a:lnSpc>
                <a:spcPts val="5294"/>
              </a:lnSpc>
              <a:buNone/>
            </a:pPr>
            <a:r>
              <a:rPr lang="en-US" sz="4235" dirty="0">
                <a:solidFill>
                  <a:srgbClr val="FFFFFF"/>
                </a:solidFill>
                <a:latin typeface="Unbounded" pitchFamily="34" charset="0"/>
                <a:ea typeface="Unbounded" pitchFamily="34" charset="-122"/>
                <a:cs typeface="Unbounded" pitchFamily="34" charset="-120"/>
              </a:rPr>
              <a:t>Python and Pygame Implementation</a:t>
            </a:r>
            <a:endParaRPr lang="en-US" sz="4235" dirty="0"/>
          </a:p>
        </p:txBody>
      </p:sp>
      <p:pic>
        <p:nvPicPr>
          <p:cNvPr id="6" name="Image 2" descr="preencoded.png">    </p:cNvPr>
          <p:cNvPicPr>
            <a:picLocks noChangeAspect="1"/>
          </p:cNvPicPr>
          <p:nvPr/>
        </p:nvPicPr>
        <p:blipFill>
          <a:blip r:embed="rId3"/>
          <a:stretch>
            <a:fillRect/>
          </a:stretch>
        </p:blipFill>
        <p:spPr>
          <a:xfrm>
            <a:off x="799981" y="4682847"/>
            <a:ext cx="571381" cy="571381"/>
          </a:xfrm>
          <a:prstGeom prst="rect">
            <a:avLst/>
          </a:prstGeom>
        </p:spPr>
      </p:pic>
      <p:sp>
        <p:nvSpPr>
          <p:cNvPr id="7" name="Text 2"/>
          <p:cNvSpPr/>
          <p:nvPr/>
        </p:nvSpPr>
        <p:spPr>
          <a:xfrm>
            <a:off x="799981" y="5482709"/>
            <a:ext cx="2847380" cy="336113"/>
          </a:xfrm>
          <a:prstGeom prst="rect">
            <a:avLst/>
          </a:prstGeom>
          <a:noFill/>
          <a:ln/>
        </p:spPr>
        <p:txBody>
          <a:bodyPr wrap="none" rtlCol="0" anchor="t"/>
          <a:lstStyle/>
          <a:p>
            <a:pPr algn="l" indent="0" marL="0">
              <a:lnSpc>
                <a:spcPts val="2647"/>
              </a:lnSpc>
              <a:buNone/>
            </a:pPr>
            <a:r>
              <a:rPr lang="en-US" sz="2118" dirty="0">
                <a:solidFill>
                  <a:srgbClr val="CAD6DE"/>
                </a:solidFill>
                <a:latin typeface="Unbounded" pitchFamily="34" charset="0"/>
                <a:ea typeface="Unbounded" pitchFamily="34" charset="-122"/>
                <a:cs typeface="Unbounded" pitchFamily="34" charset="-120"/>
              </a:rPr>
              <a:t>Python Language</a:t>
            </a:r>
            <a:endParaRPr lang="en-US" sz="2118" dirty="0"/>
          </a:p>
        </p:txBody>
      </p:sp>
      <p:sp>
        <p:nvSpPr>
          <p:cNvPr id="8" name="Text 3"/>
          <p:cNvSpPr/>
          <p:nvPr/>
        </p:nvSpPr>
        <p:spPr>
          <a:xfrm>
            <a:off x="799981" y="5955863"/>
            <a:ext cx="4114919" cy="731520"/>
          </a:xfrm>
          <a:prstGeom prst="rect">
            <a:avLst/>
          </a:prstGeom>
          <a:noFill/>
          <a:ln/>
        </p:spPr>
        <p:txBody>
          <a:bodyPr wrap="square" rtlCol="0" anchor="t"/>
          <a:lstStyle/>
          <a:p>
            <a:pPr algn="l" indent="0" marL="0">
              <a:lnSpc>
                <a:spcPts val="2880"/>
              </a:lnSpc>
              <a:buNone/>
            </a:pPr>
            <a:r>
              <a:rPr lang="en-US" sz="1800" dirty="0">
                <a:solidFill>
                  <a:srgbClr val="CAD6DE"/>
                </a:solidFill>
                <a:latin typeface="Cabin" pitchFamily="34" charset="0"/>
                <a:ea typeface="Cabin" pitchFamily="34" charset="-122"/>
                <a:cs typeface="Cabin" pitchFamily="34" charset="-120"/>
              </a:rPr>
              <a:t>Python was chosen for its simplicity, readability, and extensive library support.</a:t>
            </a:r>
            <a:endParaRPr lang="en-US" sz="1800" dirty="0"/>
          </a:p>
        </p:txBody>
      </p:sp>
      <p:pic>
        <p:nvPicPr>
          <p:cNvPr id="9" name="Image 3" descr="preencoded.png">    </p:cNvPr>
          <p:cNvPicPr>
            <a:picLocks noChangeAspect="1"/>
          </p:cNvPicPr>
          <p:nvPr/>
        </p:nvPicPr>
        <p:blipFill>
          <a:blip r:embed="rId4"/>
          <a:stretch>
            <a:fillRect/>
          </a:stretch>
        </p:blipFill>
        <p:spPr>
          <a:xfrm>
            <a:off x="5257681" y="4682847"/>
            <a:ext cx="571381" cy="571381"/>
          </a:xfrm>
          <a:prstGeom prst="rect">
            <a:avLst/>
          </a:prstGeom>
        </p:spPr>
      </p:pic>
      <p:sp>
        <p:nvSpPr>
          <p:cNvPr id="10" name="Text 4"/>
          <p:cNvSpPr/>
          <p:nvPr/>
        </p:nvSpPr>
        <p:spPr>
          <a:xfrm>
            <a:off x="5257681" y="5482709"/>
            <a:ext cx="2689146" cy="336113"/>
          </a:xfrm>
          <a:prstGeom prst="rect">
            <a:avLst/>
          </a:prstGeom>
          <a:noFill/>
          <a:ln/>
        </p:spPr>
        <p:txBody>
          <a:bodyPr wrap="none" rtlCol="0" anchor="t"/>
          <a:lstStyle/>
          <a:p>
            <a:pPr algn="l" indent="0" marL="0">
              <a:lnSpc>
                <a:spcPts val="2647"/>
              </a:lnSpc>
              <a:buNone/>
            </a:pPr>
            <a:r>
              <a:rPr lang="en-US" sz="2118" dirty="0">
                <a:solidFill>
                  <a:srgbClr val="CAD6DE"/>
                </a:solidFill>
                <a:latin typeface="Unbounded" pitchFamily="34" charset="0"/>
                <a:ea typeface="Unbounded" pitchFamily="34" charset="-122"/>
                <a:cs typeface="Unbounded" pitchFamily="34" charset="-120"/>
              </a:rPr>
              <a:t>Pygame Library</a:t>
            </a:r>
            <a:endParaRPr lang="en-US" sz="2118" dirty="0"/>
          </a:p>
        </p:txBody>
      </p:sp>
      <p:sp>
        <p:nvSpPr>
          <p:cNvPr id="11" name="Text 5"/>
          <p:cNvSpPr/>
          <p:nvPr/>
        </p:nvSpPr>
        <p:spPr>
          <a:xfrm>
            <a:off x="5257681" y="5955863"/>
            <a:ext cx="4114919" cy="1097280"/>
          </a:xfrm>
          <a:prstGeom prst="rect">
            <a:avLst/>
          </a:prstGeom>
          <a:noFill/>
          <a:ln/>
        </p:spPr>
        <p:txBody>
          <a:bodyPr wrap="square" rtlCol="0" anchor="t"/>
          <a:lstStyle/>
          <a:p>
            <a:pPr algn="l" indent="0" marL="0">
              <a:lnSpc>
                <a:spcPts val="2880"/>
              </a:lnSpc>
              <a:buNone/>
            </a:pPr>
            <a:r>
              <a:rPr lang="en-US" sz="1800" dirty="0">
                <a:solidFill>
                  <a:srgbClr val="CAD6DE"/>
                </a:solidFill>
                <a:latin typeface="Cabin" pitchFamily="34" charset="0"/>
                <a:ea typeface="Cabin" pitchFamily="34" charset="-122"/>
                <a:cs typeface="Cabin" pitchFamily="34" charset="-120"/>
              </a:rPr>
              <a:t>Pygame provided a robust framework for handling graphics, user input, and game loop management. </a:t>
            </a:r>
            <a:endParaRPr lang="en-US" sz="1800" dirty="0"/>
          </a:p>
        </p:txBody>
      </p:sp>
      <p:pic>
        <p:nvPicPr>
          <p:cNvPr id="12" name="Image 4" descr="preencoded.png">    </p:cNvPr>
          <p:cNvPicPr>
            <a:picLocks noChangeAspect="1"/>
          </p:cNvPicPr>
          <p:nvPr/>
        </p:nvPicPr>
        <p:blipFill>
          <a:blip r:embed="rId5"/>
          <a:stretch>
            <a:fillRect/>
          </a:stretch>
        </p:blipFill>
        <p:spPr>
          <a:xfrm>
            <a:off x="9715381" y="4682847"/>
            <a:ext cx="571381" cy="571381"/>
          </a:xfrm>
          <a:prstGeom prst="rect">
            <a:avLst/>
          </a:prstGeom>
        </p:spPr>
      </p:pic>
      <p:sp>
        <p:nvSpPr>
          <p:cNvPr id="13" name="Text 6"/>
          <p:cNvSpPr/>
          <p:nvPr/>
        </p:nvSpPr>
        <p:spPr>
          <a:xfrm>
            <a:off x="9715381" y="5482709"/>
            <a:ext cx="3454956" cy="336113"/>
          </a:xfrm>
          <a:prstGeom prst="rect">
            <a:avLst/>
          </a:prstGeom>
          <a:noFill/>
          <a:ln/>
        </p:spPr>
        <p:txBody>
          <a:bodyPr wrap="none" rtlCol="0" anchor="t"/>
          <a:lstStyle/>
          <a:p>
            <a:pPr algn="l" indent="0" marL="0">
              <a:lnSpc>
                <a:spcPts val="2647"/>
              </a:lnSpc>
              <a:buNone/>
            </a:pPr>
            <a:r>
              <a:rPr lang="en-US" sz="2118" dirty="0">
                <a:solidFill>
                  <a:srgbClr val="CAD6DE"/>
                </a:solidFill>
                <a:latin typeface="Unbounded" pitchFamily="34" charset="0"/>
                <a:ea typeface="Unbounded" pitchFamily="34" charset="-122"/>
                <a:cs typeface="Unbounded" pitchFamily="34" charset="-120"/>
              </a:rPr>
              <a:t>Algorithm Integration</a:t>
            </a:r>
            <a:endParaRPr lang="en-US" sz="2118" dirty="0"/>
          </a:p>
        </p:txBody>
      </p:sp>
      <p:sp>
        <p:nvSpPr>
          <p:cNvPr id="14" name="Text 7"/>
          <p:cNvSpPr/>
          <p:nvPr/>
        </p:nvSpPr>
        <p:spPr>
          <a:xfrm>
            <a:off x="9715381" y="5955863"/>
            <a:ext cx="4115038" cy="1463040"/>
          </a:xfrm>
          <a:prstGeom prst="rect">
            <a:avLst/>
          </a:prstGeom>
          <a:noFill/>
          <a:ln/>
        </p:spPr>
        <p:txBody>
          <a:bodyPr wrap="square" rtlCol="0" anchor="t"/>
          <a:lstStyle/>
          <a:p>
            <a:pPr algn="l" indent="0" marL="0">
              <a:lnSpc>
                <a:spcPts val="2880"/>
              </a:lnSpc>
              <a:buNone/>
            </a:pPr>
            <a:r>
              <a:rPr lang="en-US" sz="1800" dirty="0">
                <a:solidFill>
                  <a:srgbClr val="CAD6DE"/>
                </a:solidFill>
                <a:latin typeface="Cabin" pitchFamily="34" charset="0"/>
                <a:ea typeface="Cabin" pitchFamily="34" charset="-122"/>
                <a:cs typeface="Cabin" pitchFamily="34" charset="-120"/>
              </a:rPr>
              <a:t>Python's flexibility allowed for seamless integration of complex algorithms like Minimax and Alpha-Beta Pruning, enabling efficient AI opponent decision-making.</a:t>
            </a:r>
            <a:endParaRPr lang="en-US" sz="180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17312" y="1472089"/>
            <a:ext cx="7882176" cy="1060371"/>
          </a:xfrm>
          <a:prstGeom prst="rect">
            <a:avLst/>
          </a:prstGeom>
          <a:noFill/>
          <a:ln/>
        </p:spPr>
        <p:txBody>
          <a:bodyPr wrap="square" rtlCol="0" anchor="t"/>
          <a:lstStyle/>
          <a:p>
            <a:pPr indent="0" marL="0">
              <a:lnSpc>
                <a:spcPts val="4175"/>
              </a:lnSpc>
              <a:buNone/>
            </a:pPr>
            <a:r>
              <a:rPr lang="en-US" sz="3340" dirty="0">
                <a:solidFill>
                  <a:srgbClr val="FFFFFF"/>
                </a:solidFill>
                <a:latin typeface="Unbounded" pitchFamily="34" charset="0"/>
                <a:ea typeface="Unbounded" pitchFamily="34" charset="-122"/>
                <a:cs typeface="Unbounded" pitchFamily="34" charset="-120"/>
              </a:rPr>
              <a:t>Development Challenges and Solutions</a:t>
            </a:r>
            <a:endParaRPr lang="en-US" sz="3340" dirty="0"/>
          </a:p>
        </p:txBody>
      </p:sp>
      <p:sp>
        <p:nvSpPr>
          <p:cNvPr id="6" name="Shape 2"/>
          <p:cNvSpPr/>
          <p:nvPr/>
        </p:nvSpPr>
        <p:spPr>
          <a:xfrm>
            <a:off x="6117312" y="2802850"/>
            <a:ext cx="3850957" cy="2463879"/>
          </a:xfrm>
          <a:prstGeom prst="roundRect">
            <a:avLst>
              <a:gd name="adj" fmla="val 1317"/>
            </a:avLst>
          </a:prstGeom>
          <a:solidFill>
            <a:srgbClr val="304755"/>
          </a:solidFill>
          <a:ln/>
        </p:spPr>
      </p:sp>
      <p:sp>
        <p:nvSpPr>
          <p:cNvPr id="7" name="Text 3"/>
          <p:cNvSpPr/>
          <p:nvPr/>
        </p:nvSpPr>
        <p:spPr>
          <a:xfrm>
            <a:off x="6297573" y="2983111"/>
            <a:ext cx="2995970" cy="265033"/>
          </a:xfrm>
          <a:prstGeom prst="rect">
            <a:avLst/>
          </a:prstGeom>
          <a:noFill/>
          <a:ln/>
        </p:spPr>
        <p:txBody>
          <a:bodyPr wrap="none" rtlCol="0" anchor="t"/>
          <a:lstStyle/>
          <a:p>
            <a:pPr indent="0" marL="0">
              <a:lnSpc>
                <a:spcPts val="2088"/>
              </a:lnSpc>
              <a:buNone/>
            </a:pPr>
            <a:r>
              <a:rPr lang="en-US" sz="1670" dirty="0">
                <a:solidFill>
                  <a:srgbClr val="CAD6DE"/>
                </a:solidFill>
                <a:latin typeface="Unbounded" pitchFamily="34" charset="0"/>
                <a:ea typeface="Unbounded" pitchFamily="34" charset="-122"/>
                <a:cs typeface="Unbounded" pitchFamily="34" charset="-120"/>
              </a:rPr>
              <a:t>Game Logic Complexity</a:t>
            </a:r>
            <a:endParaRPr lang="en-US" sz="1670" dirty="0"/>
          </a:p>
        </p:txBody>
      </p:sp>
      <p:sp>
        <p:nvSpPr>
          <p:cNvPr id="8" name="Text 4"/>
          <p:cNvSpPr/>
          <p:nvPr/>
        </p:nvSpPr>
        <p:spPr>
          <a:xfrm>
            <a:off x="6297573" y="3356253"/>
            <a:ext cx="3490436" cy="1441847"/>
          </a:xfrm>
          <a:prstGeom prst="rect">
            <a:avLst/>
          </a:prstGeom>
          <a:noFill/>
          <a:ln/>
        </p:spPr>
        <p:txBody>
          <a:bodyPr wrap="square" rtlCol="0" anchor="t"/>
          <a:lstStyle/>
          <a:p>
            <a:pPr indent="0" marL="0">
              <a:lnSpc>
                <a:spcPts val="2271"/>
              </a:lnSpc>
              <a:buNone/>
            </a:pPr>
            <a:r>
              <a:rPr lang="en-US" sz="1420" dirty="0">
                <a:solidFill>
                  <a:srgbClr val="CAD6DE"/>
                </a:solidFill>
                <a:latin typeface="Cabin" pitchFamily="34" charset="0"/>
                <a:ea typeface="Cabin" pitchFamily="34" charset="-122"/>
                <a:cs typeface="Cabin" pitchFamily="34" charset="-120"/>
              </a:rPr>
              <a:t>Mine placement and piece movement posed a significant challenge. This was addressed through careful planning, modular code design, and extensive testing to ensure all edge cases were properly handled.</a:t>
            </a:r>
            <a:endParaRPr lang="en-US" sz="1420" dirty="0"/>
          </a:p>
        </p:txBody>
      </p:sp>
      <p:sp>
        <p:nvSpPr>
          <p:cNvPr id="9" name="Shape 5"/>
          <p:cNvSpPr/>
          <p:nvPr/>
        </p:nvSpPr>
        <p:spPr>
          <a:xfrm>
            <a:off x="10148530" y="2802850"/>
            <a:ext cx="3850957" cy="2463879"/>
          </a:xfrm>
          <a:prstGeom prst="roundRect">
            <a:avLst>
              <a:gd name="adj" fmla="val 1317"/>
            </a:avLst>
          </a:prstGeom>
          <a:solidFill>
            <a:srgbClr val="304755"/>
          </a:solidFill>
          <a:ln/>
        </p:spPr>
      </p:sp>
      <p:sp>
        <p:nvSpPr>
          <p:cNvPr id="10" name="Text 6"/>
          <p:cNvSpPr/>
          <p:nvPr/>
        </p:nvSpPr>
        <p:spPr>
          <a:xfrm>
            <a:off x="10328791" y="2983111"/>
            <a:ext cx="3282553" cy="265033"/>
          </a:xfrm>
          <a:prstGeom prst="rect">
            <a:avLst/>
          </a:prstGeom>
          <a:noFill/>
          <a:ln/>
        </p:spPr>
        <p:txBody>
          <a:bodyPr wrap="none" rtlCol="0" anchor="t"/>
          <a:lstStyle/>
          <a:p>
            <a:pPr indent="0" marL="0">
              <a:lnSpc>
                <a:spcPts val="2088"/>
              </a:lnSpc>
              <a:buNone/>
            </a:pPr>
            <a:r>
              <a:rPr lang="en-US" sz="1670" dirty="0">
                <a:solidFill>
                  <a:srgbClr val="CAD6DE"/>
                </a:solidFill>
                <a:latin typeface="Unbounded" pitchFamily="34" charset="0"/>
                <a:ea typeface="Unbounded" pitchFamily="34" charset="-122"/>
                <a:cs typeface="Unbounded" pitchFamily="34" charset="-120"/>
              </a:rPr>
              <a:t>AI Opponent Optimization</a:t>
            </a:r>
            <a:endParaRPr lang="en-US" sz="1670" dirty="0"/>
          </a:p>
        </p:txBody>
      </p:sp>
      <p:sp>
        <p:nvSpPr>
          <p:cNvPr id="11" name="Text 7"/>
          <p:cNvSpPr/>
          <p:nvPr/>
        </p:nvSpPr>
        <p:spPr>
          <a:xfrm>
            <a:off x="10328791" y="3356253"/>
            <a:ext cx="3490436" cy="1730216"/>
          </a:xfrm>
          <a:prstGeom prst="rect">
            <a:avLst/>
          </a:prstGeom>
          <a:noFill/>
          <a:ln/>
        </p:spPr>
        <p:txBody>
          <a:bodyPr wrap="square" rtlCol="0" anchor="t"/>
          <a:lstStyle/>
          <a:p>
            <a:pPr indent="0" marL="0">
              <a:lnSpc>
                <a:spcPts val="2271"/>
              </a:lnSpc>
              <a:buNone/>
            </a:pPr>
            <a:r>
              <a:rPr lang="en-US" sz="1420" dirty="0">
                <a:solidFill>
                  <a:srgbClr val="CAD6DE"/>
                </a:solidFill>
                <a:latin typeface="Cabin" pitchFamily="34" charset="0"/>
                <a:ea typeface="Cabin" pitchFamily="34" charset="-122"/>
                <a:cs typeface="Cabin" pitchFamily="34" charset="-120"/>
              </a:rPr>
              <a:t>The AI opponent required fine-tuning of the Minimax algorithm and Alpha-Beta Pruning. Our algorithm took into account cases where the AI player's piece was threaten to be "eaten" by the user's piece, therefore, ruling out this move (depending on the situation).</a:t>
            </a:r>
            <a:endParaRPr lang="en-US" sz="1420" dirty="0"/>
          </a:p>
        </p:txBody>
      </p:sp>
      <p:sp>
        <p:nvSpPr>
          <p:cNvPr id="12" name="Shape 8"/>
          <p:cNvSpPr/>
          <p:nvPr/>
        </p:nvSpPr>
        <p:spPr>
          <a:xfrm>
            <a:off x="6117312" y="5446990"/>
            <a:ext cx="7882176" cy="1310402"/>
          </a:xfrm>
          <a:prstGeom prst="roundRect">
            <a:avLst>
              <a:gd name="adj" fmla="val 2476"/>
            </a:avLst>
          </a:prstGeom>
          <a:solidFill>
            <a:srgbClr val="304755"/>
          </a:solidFill>
          <a:ln/>
        </p:spPr>
      </p:sp>
      <p:sp>
        <p:nvSpPr>
          <p:cNvPr id="13" name="Text 9"/>
          <p:cNvSpPr/>
          <p:nvPr/>
        </p:nvSpPr>
        <p:spPr>
          <a:xfrm>
            <a:off x="6297573" y="5627251"/>
            <a:ext cx="2728079" cy="265033"/>
          </a:xfrm>
          <a:prstGeom prst="rect">
            <a:avLst/>
          </a:prstGeom>
          <a:noFill/>
          <a:ln/>
        </p:spPr>
        <p:txBody>
          <a:bodyPr wrap="none" rtlCol="0" anchor="t"/>
          <a:lstStyle/>
          <a:p>
            <a:pPr indent="0" marL="0">
              <a:lnSpc>
                <a:spcPts val="2088"/>
              </a:lnSpc>
              <a:buNone/>
            </a:pPr>
            <a:r>
              <a:rPr lang="en-US" sz="1670" dirty="0">
                <a:solidFill>
                  <a:srgbClr val="CAD6DE"/>
                </a:solidFill>
                <a:latin typeface="Unbounded" pitchFamily="34" charset="0"/>
                <a:ea typeface="Unbounded" pitchFamily="34" charset="-122"/>
                <a:cs typeface="Unbounded" pitchFamily="34" charset="-120"/>
              </a:rPr>
              <a:t>User Interface Design</a:t>
            </a:r>
            <a:endParaRPr lang="en-US" sz="1670" dirty="0"/>
          </a:p>
        </p:txBody>
      </p:sp>
      <p:sp>
        <p:nvSpPr>
          <p:cNvPr id="14" name="Text 10"/>
          <p:cNvSpPr/>
          <p:nvPr/>
        </p:nvSpPr>
        <p:spPr>
          <a:xfrm>
            <a:off x="6297573" y="6000393"/>
            <a:ext cx="7521654" cy="576739"/>
          </a:xfrm>
          <a:prstGeom prst="rect">
            <a:avLst/>
          </a:prstGeom>
          <a:noFill/>
          <a:ln/>
        </p:spPr>
        <p:txBody>
          <a:bodyPr wrap="square" rtlCol="0" anchor="t"/>
          <a:lstStyle/>
          <a:p>
            <a:pPr indent="0" marL="0">
              <a:lnSpc>
                <a:spcPts val="2271"/>
              </a:lnSpc>
              <a:buNone/>
            </a:pPr>
            <a:r>
              <a:rPr lang="en-US" sz="1420" dirty="0">
                <a:solidFill>
                  <a:srgbClr val="CAD6DE"/>
                </a:solidFill>
                <a:latin typeface="Cabin" pitchFamily="34" charset="0"/>
                <a:ea typeface="Cabin" pitchFamily="34" charset="-122"/>
                <a:cs typeface="Cabin" pitchFamily="34" charset="-120"/>
              </a:rPr>
              <a:t>Designing an intuitive and responsive UI with Pygame presented challenges in terms of event handling and visual feedback. </a:t>
            </a:r>
            <a:endParaRPr lang="en-US" sz="142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79644"/>
          </a:xfrm>
          <a:prstGeom prst="rect">
            <a:avLst/>
          </a:prstGeom>
          <a:solidFill>
            <a:srgbClr val="112836"/>
          </a:solidFill>
          <a:ln/>
        </p:spPr>
      </p:sp>
      <p:sp>
        <p:nvSpPr>
          <p:cNvPr id="4" name="Text 1"/>
          <p:cNvSpPr/>
          <p:nvPr/>
        </p:nvSpPr>
        <p:spPr>
          <a:xfrm>
            <a:off x="1897737" y="478750"/>
            <a:ext cx="4096345" cy="512088"/>
          </a:xfrm>
          <a:prstGeom prst="rect">
            <a:avLst/>
          </a:prstGeom>
          <a:noFill/>
          <a:ln/>
        </p:spPr>
        <p:txBody>
          <a:bodyPr wrap="none" rtlCol="0" anchor="t"/>
          <a:lstStyle/>
          <a:p>
            <a:pPr indent="0" marL="0">
              <a:lnSpc>
                <a:spcPts val="4032"/>
              </a:lnSpc>
              <a:buNone/>
            </a:pPr>
            <a:r>
              <a:rPr lang="en-US" sz="3225" dirty="0">
                <a:solidFill>
                  <a:srgbClr val="FFFFFF"/>
                </a:solidFill>
                <a:latin typeface="Unbounded" pitchFamily="34" charset="0"/>
                <a:ea typeface="Unbounded" pitchFamily="34" charset="-122"/>
                <a:cs typeface="Unbounded" pitchFamily="34" charset="-120"/>
              </a:rPr>
              <a:t>Screen shots</a:t>
            </a:r>
            <a:endParaRPr lang="en-US" sz="3225" dirty="0"/>
          </a:p>
        </p:txBody>
      </p:sp>
      <p:pic>
        <p:nvPicPr>
          <p:cNvPr id="5" name="Image 1" descr="preencoded.png">    </p:cNvPr>
          <p:cNvPicPr>
            <a:picLocks noChangeAspect="1"/>
          </p:cNvPicPr>
          <p:nvPr/>
        </p:nvPicPr>
        <p:blipFill>
          <a:blip r:embed="rId2"/>
          <a:stretch>
            <a:fillRect/>
          </a:stretch>
        </p:blipFill>
        <p:spPr>
          <a:xfrm>
            <a:off x="1897737" y="1447681"/>
            <a:ext cx="4613196" cy="6260663"/>
          </a:xfrm>
          <a:prstGeom prst="rect">
            <a:avLst/>
          </a:prstGeom>
        </p:spPr>
      </p:pic>
      <p:sp>
        <p:nvSpPr>
          <p:cNvPr id="6" name="Shape 2"/>
          <p:cNvSpPr/>
          <p:nvPr/>
        </p:nvSpPr>
        <p:spPr>
          <a:xfrm>
            <a:off x="7534989" y="1447681"/>
            <a:ext cx="5205055" cy="1056680"/>
          </a:xfrm>
          <a:prstGeom prst="roundRect">
            <a:avLst>
              <a:gd name="adj" fmla="val 2966"/>
            </a:avLst>
          </a:prstGeom>
          <a:solidFill>
            <a:srgbClr val="304755"/>
          </a:solidFill>
          <a:ln/>
        </p:spPr>
      </p:sp>
      <p:sp>
        <p:nvSpPr>
          <p:cNvPr id="7" name="Text 3"/>
          <p:cNvSpPr/>
          <p:nvPr/>
        </p:nvSpPr>
        <p:spPr>
          <a:xfrm>
            <a:off x="7709059" y="1621750"/>
            <a:ext cx="2048113" cy="255984"/>
          </a:xfrm>
          <a:prstGeom prst="rect">
            <a:avLst/>
          </a:prstGeom>
          <a:noFill/>
          <a:ln/>
        </p:spPr>
        <p:txBody>
          <a:bodyPr wrap="none" rtlCol="0" anchor="t"/>
          <a:lstStyle/>
          <a:p>
            <a:pPr indent="0" marL="0">
              <a:lnSpc>
                <a:spcPts val="2016"/>
              </a:lnSpc>
              <a:buNone/>
            </a:pPr>
            <a:r>
              <a:rPr lang="en-US" sz="1613" dirty="0">
                <a:solidFill>
                  <a:srgbClr val="CAD6DE"/>
                </a:solidFill>
                <a:latin typeface="Unbounded" pitchFamily="34" charset="0"/>
                <a:ea typeface="Unbounded" pitchFamily="34" charset="-122"/>
                <a:cs typeface="Unbounded" pitchFamily="34" charset="-120"/>
              </a:rPr>
              <a:t>Opening</a:t>
            </a:r>
            <a:endParaRPr lang="en-US" sz="1613" dirty="0"/>
          </a:p>
        </p:txBody>
      </p:sp>
      <p:sp>
        <p:nvSpPr>
          <p:cNvPr id="8" name="Text 4"/>
          <p:cNvSpPr/>
          <p:nvPr/>
        </p:nvSpPr>
        <p:spPr>
          <a:xfrm>
            <a:off x="7709059" y="2051804"/>
            <a:ext cx="4856917" cy="278487"/>
          </a:xfrm>
          <a:prstGeom prst="rect">
            <a:avLst/>
          </a:prstGeom>
          <a:noFill/>
          <a:ln/>
        </p:spPr>
        <p:txBody>
          <a:bodyPr wrap="none" rtlCol="0" anchor="t"/>
          <a:lstStyle/>
          <a:p>
            <a:pPr indent="0" marL="0">
              <a:lnSpc>
                <a:spcPts val="2193"/>
              </a:lnSpc>
              <a:buNone/>
            </a:pPr>
            <a:r>
              <a:rPr lang="en-US" sz="1371" dirty="0">
                <a:solidFill>
                  <a:srgbClr val="CAD6DE"/>
                </a:solidFill>
                <a:latin typeface="Cabin" pitchFamily="34" charset="0"/>
                <a:ea typeface="Cabin" pitchFamily="34" charset="-122"/>
                <a:cs typeface="Cabin" pitchFamily="34" charset="-120"/>
              </a:rPr>
              <a:t>We can see here that we toss a coin to choose who will open first</a:t>
            </a:r>
            <a:endParaRPr lang="en-US" sz="1371" dirty="0"/>
          </a:p>
        </p:txBody>
      </p:sp>
      <p:pic>
        <p:nvPicPr>
          <p:cNvPr id="9" name="Image 2" descr="preencoded.png">    </p:cNvPr>
          <p:cNvPicPr>
            <a:picLocks noChangeAspect="1"/>
          </p:cNvPicPr>
          <p:nvPr/>
        </p:nvPicPr>
        <p:blipFill>
          <a:blip r:embed="rId3"/>
          <a:stretch>
            <a:fillRect/>
          </a:stretch>
        </p:blipFill>
        <p:spPr>
          <a:xfrm>
            <a:off x="7534989" y="2700099"/>
            <a:ext cx="5205055" cy="5205055"/>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2024-07-25T10:11:39Z</dcterms:created>
  <dcterms:modified xsi:type="dcterms:W3CDTF">2024-07-25T10:11:39Z</dcterms:modified>
</cp:coreProperties>
</file>